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Average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Averag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9c510cf5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9c510cf5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ec7d2427f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ec7d2427f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e9c510cf5a_0_6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e9c510cf5a_0_6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8f95a8839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8f95a8839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e9c510cf5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e9c510cf5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8f95a88395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8f95a88395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8f95a88395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8f95a88395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252547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drive.google.com/file/d/1SFNQ74YMVfLDxcNNqvMZucvAG9GwdbHr/view" TargetMode="External"/><Relationship Id="rId4" Type="http://schemas.openxmlformats.org/officeDocument/2006/relationships/image" Target="../media/image3.jp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020900" y="-35550"/>
            <a:ext cx="5151300" cy="5214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-14200"/>
            <a:ext cx="4020900" cy="5143500"/>
          </a:xfrm>
          <a:prstGeom prst="rect">
            <a:avLst/>
          </a:prstGeom>
          <a:solidFill>
            <a:srgbClr val="2525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723200" y="-35550"/>
            <a:ext cx="4116600" cy="52146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778350" y="518550"/>
            <a:ext cx="7587300" cy="4106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  <a:effectLst>
            <a:outerShdw blurRad="985838" rotWithShape="0" algn="bl" dir="5460000" dist="123825">
              <a:srgbClr val="000000">
                <a:alpha val="27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1221925" y="610950"/>
            <a:ext cx="61806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7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778350" y="1833425"/>
            <a:ext cx="7587300" cy="2387700"/>
          </a:xfrm>
          <a:prstGeom prst="roundRect">
            <a:avLst>
              <a:gd fmla="val 50000" name="adj"/>
            </a:avLst>
          </a:prstGeom>
          <a:solidFill>
            <a:srgbClr val="252547"/>
          </a:solidFill>
          <a:ln cap="flat" cmpd="sng" w="9525">
            <a:solidFill>
              <a:srgbClr val="29296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0" y="518550"/>
            <a:ext cx="9171900" cy="14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900">
                <a:solidFill>
                  <a:srgbClr val="252547"/>
                </a:solidFill>
                <a:latin typeface="Impact"/>
                <a:ea typeface="Impact"/>
                <a:cs typeface="Impact"/>
                <a:sym typeface="Impact"/>
              </a:rPr>
              <a:t>MY  JOURNEY </a:t>
            </a:r>
            <a:endParaRPr sz="5900">
              <a:solidFill>
                <a:srgbClr val="252547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778350" y="1857425"/>
            <a:ext cx="75873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QuantHub </a:t>
            </a:r>
            <a:endParaRPr sz="70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Data Scholar</a:t>
            </a:r>
            <a:endParaRPr sz="7000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480000" y="348150"/>
            <a:ext cx="8184000" cy="4447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1716150" y="240450"/>
            <a:ext cx="5711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ABOUT ME</a:t>
            </a:r>
            <a:endParaRPr sz="50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403350" y="1136550"/>
            <a:ext cx="8337300" cy="58200"/>
          </a:xfrm>
          <a:prstGeom prst="rect">
            <a:avLst/>
          </a:prstGeom>
          <a:solidFill>
            <a:srgbClr val="2525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" name="Google Shape;69;p14"/>
          <p:cNvGrpSpPr/>
          <p:nvPr/>
        </p:nvGrpSpPr>
        <p:grpSpPr>
          <a:xfrm>
            <a:off x="1079953" y="1328081"/>
            <a:ext cx="2430504" cy="3033943"/>
            <a:chOff x="-1968524" y="2101850"/>
            <a:chExt cx="517525" cy="762240"/>
          </a:xfrm>
        </p:grpSpPr>
        <p:sp>
          <p:nvSpPr>
            <p:cNvPr id="70" name="Google Shape;70;p14"/>
            <p:cNvSpPr/>
            <p:nvPr/>
          </p:nvSpPr>
          <p:spPr>
            <a:xfrm>
              <a:off x="-1968499" y="2101850"/>
              <a:ext cx="517500" cy="538200"/>
            </a:xfrm>
            <a:prstGeom prst="flowChartConnector">
              <a:avLst/>
            </a:prstGeom>
            <a:solidFill>
              <a:srgbClr val="252547"/>
            </a:solidFill>
            <a:ln cap="flat" cmpd="sng" w="19050">
              <a:solidFill>
                <a:srgbClr val="2525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-1866909" y="2426239"/>
              <a:ext cx="314400" cy="331800"/>
            </a:xfrm>
            <a:prstGeom prst="roundRect">
              <a:avLst>
                <a:gd fmla="val 30299" name="adj"/>
              </a:avLst>
            </a:prstGeom>
            <a:solidFill>
              <a:schemeClr val="lt1"/>
            </a:solidFill>
            <a:ln cap="flat" cmpd="sng" w="19050">
              <a:solidFill>
                <a:srgbClr val="2525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4"/>
            <p:cNvSpPr/>
            <p:nvPr/>
          </p:nvSpPr>
          <p:spPr>
            <a:xfrm>
              <a:off x="-1923027" y="2546739"/>
              <a:ext cx="443450" cy="317350"/>
            </a:xfrm>
            <a:custGeom>
              <a:rect b="b" l="l" r="r" t="t"/>
              <a:pathLst>
                <a:path extrusionOk="0" h="12694" w="17738">
                  <a:moveTo>
                    <a:pt x="1573" y="1020"/>
                  </a:moveTo>
                  <a:lnTo>
                    <a:pt x="3372" y="2351"/>
                  </a:lnTo>
                  <a:lnTo>
                    <a:pt x="5374" y="3532"/>
                  </a:lnTo>
                  <a:lnTo>
                    <a:pt x="7742" y="3713"/>
                  </a:lnTo>
                  <a:lnTo>
                    <a:pt x="10747" y="3713"/>
                  </a:lnTo>
                  <a:lnTo>
                    <a:pt x="13463" y="2628"/>
                  </a:lnTo>
                  <a:lnTo>
                    <a:pt x="15332" y="1250"/>
                  </a:lnTo>
                  <a:lnTo>
                    <a:pt x="17738" y="5039"/>
                  </a:lnTo>
                  <a:lnTo>
                    <a:pt x="15658" y="12694"/>
                  </a:lnTo>
                  <a:lnTo>
                    <a:pt x="3929" y="11669"/>
                  </a:lnTo>
                  <a:lnTo>
                    <a:pt x="0" y="9077"/>
                  </a:lnTo>
                  <a:lnTo>
                    <a:pt x="462" y="1603"/>
                  </a:lnTo>
                  <a:lnTo>
                    <a:pt x="517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</p:sp>
        <p:sp>
          <p:nvSpPr>
            <p:cNvPr id="73" name="Google Shape;73;p14"/>
            <p:cNvSpPr/>
            <p:nvPr/>
          </p:nvSpPr>
          <p:spPr>
            <a:xfrm>
              <a:off x="-1968524" y="2101850"/>
              <a:ext cx="517500" cy="538200"/>
            </a:xfrm>
            <a:prstGeom prst="flowChartConnector">
              <a:avLst/>
            </a:prstGeom>
            <a:noFill/>
            <a:ln cap="flat" cmpd="sng" w="38100">
              <a:solidFill>
                <a:srgbClr val="2525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-1792287" y="2221437"/>
              <a:ext cx="165000" cy="1833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rgbClr val="2525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Google Shape;75;p14"/>
          <p:cNvGrpSpPr/>
          <p:nvPr/>
        </p:nvGrpSpPr>
        <p:grpSpPr>
          <a:xfrm>
            <a:off x="6023321" y="3009464"/>
            <a:ext cx="841606" cy="732196"/>
            <a:chOff x="-2619988" y="1235495"/>
            <a:chExt cx="1526030" cy="1435678"/>
          </a:xfrm>
        </p:grpSpPr>
        <p:sp>
          <p:nvSpPr>
            <p:cNvPr id="76" name="Google Shape;76;p14"/>
            <p:cNvSpPr/>
            <p:nvPr/>
          </p:nvSpPr>
          <p:spPr>
            <a:xfrm>
              <a:off x="-2427844" y="1235508"/>
              <a:ext cx="1333886" cy="1435665"/>
            </a:xfrm>
            <a:prstGeom prst="donut">
              <a:avLst>
                <a:gd fmla="val 15857" name="adj"/>
              </a:avLst>
            </a:prstGeom>
            <a:noFill/>
            <a:ln cap="flat" cmpd="sng" w="28575">
              <a:solidFill>
                <a:srgbClr val="2525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-2012931" y="1678978"/>
              <a:ext cx="504060" cy="548725"/>
            </a:xfrm>
            <a:prstGeom prst="flowChartConnector">
              <a:avLst/>
            </a:prstGeom>
            <a:noFill/>
            <a:ln cap="flat" cmpd="sng" w="28575">
              <a:solidFill>
                <a:srgbClr val="2525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8" name="Google Shape;78;p14"/>
            <p:cNvGrpSpPr/>
            <p:nvPr/>
          </p:nvGrpSpPr>
          <p:grpSpPr>
            <a:xfrm rot="2216684">
              <a:off x="-2625533" y="1510882"/>
              <a:ext cx="1008923" cy="357353"/>
              <a:chOff x="-2619219" y="78354"/>
              <a:chExt cx="1734079" cy="455700"/>
            </a:xfrm>
          </p:grpSpPr>
          <p:sp>
            <p:nvSpPr>
              <p:cNvPr id="79" name="Google Shape;79;p14"/>
              <p:cNvSpPr/>
              <p:nvPr/>
            </p:nvSpPr>
            <p:spPr>
              <a:xfrm>
                <a:off x="-2619219" y="78354"/>
                <a:ext cx="880800" cy="455700"/>
              </a:xfrm>
              <a:prstGeom prst="chevron">
                <a:avLst>
                  <a:gd fmla="val 61529" name="adj"/>
                </a:avLst>
              </a:prstGeom>
              <a:solidFill>
                <a:srgbClr val="252547"/>
              </a:solidFill>
              <a:ln cap="flat" cmpd="sng" w="9525">
                <a:solidFill>
                  <a:srgbClr val="EEEEE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4"/>
              <p:cNvSpPr/>
              <p:nvPr/>
            </p:nvSpPr>
            <p:spPr>
              <a:xfrm rot="5400000">
                <a:off x="-1736839" y="-468100"/>
                <a:ext cx="154800" cy="1548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rgbClr val="252547"/>
              </a:solidFill>
              <a:ln cap="flat" cmpd="sng" w="9525">
                <a:solidFill>
                  <a:srgbClr val="EEEEE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1" name="Google Shape;81;p14"/>
          <p:cNvSpPr/>
          <p:nvPr/>
        </p:nvSpPr>
        <p:spPr>
          <a:xfrm rot="-5400866">
            <a:off x="176024" y="5276091"/>
            <a:ext cx="8337300" cy="58200"/>
          </a:xfrm>
          <a:prstGeom prst="rect">
            <a:avLst/>
          </a:prstGeom>
          <a:solidFill>
            <a:srgbClr val="2525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4"/>
          <p:cNvSpPr/>
          <p:nvPr/>
        </p:nvSpPr>
        <p:spPr>
          <a:xfrm rot="481">
            <a:off x="4374816" y="2896275"/>
            <a:ext cx="4289100" cy="58200"/>
          </a:xfrm>
          <a:prstGeom prst="rect">
            <a:avLst/>
          </a:prstGeom>
          <a:solidFill>
            <a:srgbClr val="2525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4"/>
          <p:cNvSpPr txBox="1"/>
          <p:nvPr/>
        </p:nvSpPr>
        <p:spPr>
          <a:xfrm>
            <a:off x="480000" y="3619275"/>
            <a:ext cx="38157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Cori Barwick</a:t>
            </a:r>
            <a:endParaRPr sz="45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4394052" y="1998925"/>
            <a:ext cx="20016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Locust Fork High School</a:t>
            </a:r>
            <a:endParaRPr b="1" sz="22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85" name="Google Shape;85;p14"/>
          <p:cNvGrpSpPr/>
          <p:nvPr/>
        </p:nvGrpSpPr>
        <p:grpSpPr>
          <a:xfrm>
            <a:off x="6987729" y="1266604"/>
            <a:ext cx="991045" cy="732151"/>
            <a:chOff x="-2611182" y="1622006"/>
            <a:chExt cx="2746800" cy="2318400"/>
          </a:xfrm>
        </p:grpSpPr>
        <p:sp>
          <p:nvSpPr>
            <p:cNvPr id="86" name="Google Shape;86;p14"/>
            <p:cNvSpPr/>
            <p:nvPr/>
          </p:nvSpPr>
          <p:spPr>
            <a:xfrm rot="594290">
              <a:off x="-2463857" y="1818555"/>
              <a:ext cx="2452150" cy="1925301"/>
            </a:xfrm>
            <a:prstGeom prst="cloudCallout">
              <a:avLst>
                <a:gd fmla="val -58556" name="adj1"/>
                <a:gd fmla="val 74699" name="adj2"/>
              </a:avLst>
            </a:prstGeom>
            <a:noFill/>
            <a:ln cap="flat" cmpd="sng" w="28575">
              <a:solidFill>
                <a:srgbClr val="2525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7" name="Google Shape;87;p14"/>
            <p:cNvGrpSpPr/>
            <p:nvPr/>
          </p:nvGrpSpPr>
          <p:grpSpPr>
            <a:xfrm>
              <a:off x="-2253877" y="2209531"/>
              <a:ext cx="1626653" cy="987602"/>
              <a:chOff x="-2253877" y="2209531"/>
              <a:chExt cx="1626653" cy="987602"/>
            </a:xfrm>
          </p:grpSpPr>
          <p:grpSp>
            <p:nvGrpSpPr>
              <p:cNvPr id="88" name="Google Shape;88;p14"/>
              <p:cNvGrpSpPr/>
              <p:nvPr/>
            </p:nvGrpSpPr>
            <p:grpSpPr>
              <a:xfrm>
                <a:off x="-2253877" y="2209531"/>
                <a:ext cx="1626653" cy="987602"/>
                <a:chOff x="-2651450" y="925937"/>
                <a:chExt cx="3876675" cy="2272963"/>
              </a:xfrm>
            </p:grpSpPr>
            <p:sp>
              <p:nvSpPr>
                <p:cNvPr id="89" name="Google Shape;89;p14"/>
                <p:cNvSpPr/>
                <p:nvPr/>
              </p:nvSpPr>
              <p:spPr>
                <a:xfrm>
                  <a:off x="-2651450" y="925937"/>
                  <a:ext cx="3876675" cy="1414475"/>
                </a:xfrm>
                <a:custGeom>
                  <a:rect b="b" l="l" r="r" t="t"/>
                  <a:pathLst>
                    <a:path extrusionOk="0" h="56579" w="155067">
                      <a:moveTo>
                        <a:pt x="77724" y="0"/>
                      </a:moveTo>
                      <a:lnTo>
                        <a:pt x="0" y="28385"/>
                      </a:lnTo>
                      <a:lnTo>
                        <a:pt x="77724" y="56579"/>
                      </a:lnTo>
                      <a:lnTo>
                        <a:pt x="155067" y="28194"/>
                      </a:lnTo>
                      <a:close/>
                    </a:path>
                  </a:pathLst>
                </a:custGeom>
                <a:solidFill>
                  <a:srgbClr val="EEEEEE"/>
                </a:solidFill>
                <a:ln cap="flat" cmpd="sng" w="28575">
                  <a:solidFill>
                    <a:srgbClr val="25254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  <p:sp>
              <p:nvSpPr>
                <p:cNvPr id="90" name="Google Shape;90;p14"/>
                <p:cNvSpPr/>
                <p:nvPr/>
              </p:nvSpPr>
              <p:spPr>
                <a:xfrm>
                  <a:off x="-1765625" y="2070175"/>
                  <a:ext cx="2105025" cy="1128725"/>
                </a:xfrm>
                <a:custGeom>
                  <a:rect b="b" l="l" r="r" t="t"/>
                  <a:pathLst>
                    <a:path extrusionOk="0" h="45149" w="84201">
                      <a:moveTo>
                        <a:pt x="191" y="0"/>
                      </a:moveTo>
                      <a:lnTo>
                        <a:pt x="0" y="24956"/>
                      </a:lnTo>
                      <a:lnTo>
                        <a:pt x="3048" y="31623"/>
                      </a:lnTo>
                      <a:lnTo>
                        <a:pt x="4953" y="33909"/>
                      </a:lnTo>
                      <a:lnTo>
                        <a:pt x="8001" y="36576"/>
                      </a:lnTo>
                      <a:lnTo>
                        <a:pt x="11621" y="38672"/>
                      </a:lnTo>
                      <a:lnTo>
                        <a:pt x="16764" y="40577"/>
                      </a:lnTo>
                      <a:lnTo>
                        <a:pt x="23241" y="42863"/>
                      </a:lnTo>
                      <a:lnTo>
                        <a:pt x="35433" y="44577"/>
                      </a:lnTo>
                      <a:lnTo>
                        <a:pt x="45720" y="45149"/>
                      </a:lnTo>
                      <a:lnTo>
                        <a:pt x="55245" y="43815"/>
                      </a:lnTo>
                      <a:lnTo>
                        <a:pt x="64961" y="41148"/>
                      </a:lnTo>
                      <a:lnTo>
                        <a:pt x="72390" y="37910"/>
                      </a:lnTo>
                      <a:lnTo>
                        <a:pt x="78867" y="33528"/>
                      </a:lnTo>
                      <a:lnTo>
                        <a:pt x="83058" y="28194"/>
                      </a:lnTo>
                      <a:lnTo>
                        <a:pt x="84201" y="25718"/>
                      </a:lnTo>
                      <a:lnTo>
                        <a:pt x="84201" y="0"/>
                      </a:lnTo>
                      <a:lnTo>
                        <a:pt x="43434" y="14859"/>
                      </a:lnTo>
                      <a:lnTo>
                        <a:pt x="40005" y="14669"/>
                      </a:lnTo>
                      <a:close/>
                    </a:path>
                  </a:pathLst>
                </a:custGeom>
                <a:noFill/>
                <a:ln cap="flat" cmpd="sng" w="28575">
                  <a:solidFill>
                    <a:srgbClr val="25254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  <p:sp>
            <p:nvSpPr>
              <p:cNvPr id="91" name="Google Shape;91;p14"/>
              <p:cNvSpPr/>
              <p:nvPr/>
            </p:nvSpPr>
            <p:spPr>
              <a:xfrm>
                <a:off x="-786775" y="2571738"/>
                <a:ext cx="38102" cy="252425"/>
              </a:xfrm>
              <a:custGeom>
                <a:rect b="b" l="l" r="r" t="t"/>
                <a:pathLst>
                  <a:path extrusionOk="0" h="10097" w="2286">
                    <a:moveTo>
                      <a:pt x="381" y="572"/>
                    </a:moveTo>
                    <a:lnTo>
                      <a:pt x="2286" y="0"/>
                    </a:lnTo>
                    <a:lnTo>
                      <a:pt x="2286" y="10097"/>
                    </a:lnTo>
                    <a:lnTo>
                      <a:pt x="0" y="10097"/>
                    </a:lnTo>
                    <a:close/>
                  </a:path>
                </a:pathLst>
              </a:custGeom>
              <a:solidFill>
                <a:srgbClr val="252547"/>
              </a:solidFill>
              <a:ln>
                <a:noFill/>
              </a:ln>
            </p:spPr>
          </p:sp>
          <p:sp>
            <p:nvSpPr>
              <p:cNvPr id="92" name="Google Shape;92;p14"/>
              <p:cNvSpPr/>
              <p:nvPr/>
            </p:nvSpPr>
            <p:spPr>
              <a:xfrm>
                <a:off x="-797875" y="2875950"/>
                <a:ext cx="60300" cy="58800"/>
              </a:xfrm>
              <a:prstGeom prst="flowChartConnector">
                <a:avLst/>
              </a:prstGeom>
              <a:solidFill>
                <a:srgbClr val="252547"/>
              </a:solidFill>
              <a:ln cap="flat" cmpd="sng" w="28575">
                <a:solidFill>
                  <a:srgbClr val="25254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4"/>
              <p:cNvSpPr/>
              <p:nvPr/>
            </p:nvSpPr>
            <p:spPr>
              <a:xfrm>
                <a:off x="-855850" y="2986525"/>
                <a:ext cx="176255" cy="147661"/>
              </a:xfrm>
              <a:custGeom>
                <a:rect b="b" l="l" r="r" t="t"/>
                <a:pathLst>
                  <a:path extrusionOk="0" h="28575" w="45339">
                    <a:moveTo>
                      <a:pt x="0" y="28003"/>
                    </a:moveTo>
                    <a:lnTo>
                      <a:pt x="45339" y="28575"/>
                    </a:lnTo>
                    <a:lnTo>
                      <a:pt x="28766" y="381"/>
                    </a:lnTo>
                    <a:lnTo>
                      <a:pt x="16955" y="0"/>
                    </a:lnTo>
                    <a:close/>
                  </a:path>
                </a:pathLst>
              </a:custGeom>
              <a:solidFill>
                <a:srgbClr val="252547"/>
              </a:solidFill>
              <a:ln>
                <a:noFill/>
              </a:ln>
            </p:spPr>
          </p:sp>
        </p:grpSp>
      </p:grpSp>
      <p:sp>
        <p:nvSpPr>
          <p:cNvPr id="94" name="Google Shape;94;p14"/>
          <p:cNvSpPr/>
          <p:nvPr/>
        </p:nvSpPr>
        <p:spPr>
          <a:xfrm rot="-5399405">
            <a:off x="5577875" y="2031900"/>
            <a:ext cx="1732500" cy="58200"/>
          </a:xfrm>
          <a:prstGeom prst="rect">
            <a:avLst/>
          </a:prstGeom>
          <a:solidFill>
            <a:srgbClr val="252547"/>
          </a:solidFill>
          <a:ln cap="flat" cmpd="sng" w="19050">
            <a:solidFill>
              <a:srgbClr val="25254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 txBox="1"/>
          <p:nvPr/>
        </p:nvSpPr>
        <p:spPr>
          <a:xfrm>
            <a:off x="6492600" y="1941450"/>
            <a:ext cx="22011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University of Alabama in Huntsville</a:t>
            </a:r>
            <a:endParaRPr b="1" sz="19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96" name="Google Shape;96;p14"/>
          <p:cNvGrpSpPr/>
          <p:nvPr/>
        </p:nvGrpSpPr>
        <p:grpSpPr>
          <a:xfrm>
            <a:off x="4858814" y="1328071"/>
            <a:ext cx="1149798" cy="732121"/>
            <a:chOff x="-2573579" y="240424"/>
            <a:chExt cx="3464289" cy="2655500"/>
          </a:xfrm>
        </p:grpSpPr>
        <p:grpSp>
          <p:nvGrpSpPr>
            <p:cNvPr id="97" name="Google Shape;97;p14"/>
            <p:cNvGrpSpPr/>
            <p:nvPr/>
          </p:nvGrpSpPr>
          <p:grpSpPr>
            <a:xfrm>
              <a:off x="-2573579" y="240424"/>
              <a:ext cx="3464289" cy="2655500"/>
              <a:chOff x="-1633975" y="1543050"/>
              <a:chExt cx="810000" cy="602400"/>
            </a:xfrm>
          </p:grpSpPr>
          <p:sp>
            <p:nvSpPr>
              <p:cNvPr id="98" name="Google Shape;98;p14"/>
              <p:cNvSpPr/>
              <p:nvPr/>
            </p:nvSpPr>
            <p:spPr>
              <a:xfrm>
                <a:off x="-1633975" y="1771650"/>
                <a:ext cx="810000" cy="373800"/>
              </a:xfrm>
              <a:prstGeom prst="rect">
                <a:avLst/>
              </a:prstGeom>
              <a:solidFill>
                <a:srgbClr val="EEEEEE"/>
              </a:solidFill>
              <a:ln cap="flat" cmpd="sng" w="28575">
                <a:solidFill>
                  <a:srgbClr val="25254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4"/>
              <p:cNvSpPr/>
              <p:nvPr/>
            </p:nvSpPr>
            <p:spPr>
              <a:xfrm rot="10800000">
                <a:off x="-1387725" y="1543050"/>
                <a:ext cx="317500" cy="602375"/>
              </a:xfrm>
              <a:prstGeom prst="flowChartOffpageConnector">
                <a:avLst/>
              </a:prstGeom>
              <a:solidFill>
                <a:srgbClr val="EEEEEE"/>
              </a:solidFill>
              <a:ln cap="flat" cmpd="sng" w="28575">
                <a:solidFill>
                  <a:srgbClr val="25254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14"/>
              <p:cNvSpPr/>
              <p:nvPr/>
            </p:nvSpPr>
            <p:spPr>
              <a:xfrm>
                <a:off x="-1308325" y="1930325"/>
                <a:ext cx="158700" cy="215100"/>
              </a:xfrm>
              <a:prstGeom prst="rect">
                <a:avLst/>
              </a:prstGeom>
              <a:solidFill>
                <a:srgbClr val="EEEEEE"/>
              </a:solidFill>
              <a:ln cap="flat" cmpd="sng" w="28575">
                <a:solidFill>
                  <a:srgbClr val="25254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4"/>
              <p:cNvSpPr/>
              <p:nvPr/>
            </p:nvSpPr>
            <p:spPr>
              <a:xfrm>
                <a:off x="-1289275" y="1682600"/>
                <a:ext cx="120600" cy="133500"/>
              </a:xfrm>
              <a:prstGeom prst="ellipse">
                <a:avLst/>
              </a:prstGeom>
              <a:solidFill>
                <a:srgbClr val="EEEEEE"/>
              </a:solidFill>
              <a:ln cap="flat" cmpd="sng" w="28575">
                <a:solidFill>
                  <a:srgbClr val="25254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02" name="Google Shape;102;p14"/>
            <p:cNvSpPr/>
            <p:nvPr/>
          </p:nvSpPr>
          <p:spPr>
            <a:xfrm>
              <a:off x="-1038225" y="933450"/>
              <a:ext cx="264600" cy="295200"/>
            </a:xfrm>
            <a:prstGeom prst="leftUpArrow">
              <a:avLst/>
            </a:prstGeom>
            <a:solidFill>
              <a:srgbClr val="252547"/>
            </a:solidFill>
            <a:ln cap="flat" cmpd="sng" w="9525">
              <a:solidFill>
                <a:srgbClr val="2525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4"/>
          <p:cNvSpPr txBox="1"/>
          <p:nvPr/>
        </p:nvSpPr>
        <p:spPr>
          <a:xfrm>
            <a:off x="4270775" y="3796350"/>
            <a:ext cx="43467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— Business Analyst —</a:t>
            </a:r>
            <a:endParaRPr b="1" sz="27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— Business Owner —</a:t>
            </a:r>
            <a:endParaRPr b="1" sz="28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>
            <a:off x="0" y="1583100"/>
            <a:ext cx="9144000" cy="3554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5"/>
          <p:cNvSpPr txBox="1"/>
          <p:nvPr/>
        </p:nvSpPr>
        <p:spPr>
          <a:xfrm>
            <a:off x="-330000" y="0"/>
            <a:ext cx="9804000" cy="158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My Internship</a:t>
            </a:r>
            <a:endParaRPr b="1" sz="40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lang="en" sz="2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Economic Development Partnership of Alabama</a:t>
            </a:r>
            <a:endParaRPr b="1" sz="31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2559625" y="1583100"/>
            <a:ext cx="117600" cy="35544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6231625" y="1583100"/>
            <a:ext cx="117600" cy="35544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2" name="Google Shape;112;p15"/>
          <p:cNvGrpSpPr/>
          <p:nvPr/>
        </p:nvGrpSpPr>
        <p:grpSpPr>
          <a:xfrm>
            <a:off x="2614375" y="3873000"/>
            <a:ext cx="3680100" cy="1264500"/>
            <a:chOff x="2742250" y="2728050"/>
            <a:chExt cx="3680100" cy="1264500"/>
          </a:xfrm>
        </p:grpSpPr>
        <p:sp>
          <p:nvSpPr>
            <p:cNvPr id="113" name="Google Shape;113;p15"/>
            <p:cNvSpPr/>
            <p:nvPr/>
          </p:nvSpPr>
          <p:spPr>
            <a:xfrm>
              <a:off x="2742250" y="2728050"/>
              <a:ext cx="3680100" cy="1264500"/>
            </a:xfrm>
            <a:prstGeom prst="rect">
              <a:avLst/>
            </a:prstGeom>
            <a:solidFill>
              <a:srgbClr val="1C1C32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4" name="Google Shape;114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99100" y="2751600"/>
              <a:ext cx="3566400" cy="1217400"/>
            </a:xfrm>
            <a:prstGeom prst="rect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pic>
      </p:grpSp>
      <p:sp>
        <p:nvSpPr>
          <p:cNvPr id="115" name="Google Shape;115;p15"/>
          <p:cNvSpPr/>
          <p:nvPr/>
        </p:nvSpPr>
        <p:spPr>
          <a:xfrm rot="5400000">
            <a:off x="4395625" y="2037000"/>
            <a:ext cx="117600" cy="35544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"/>
          <p:cNvSpPr/>
          <p:nvPr/>
        </p:nvSpPr>
        <p:spPr>
          <a:xfrm rot="-5400000">
            <a:off x="4509300" y="-2926200"/>
            <a:ext cx="117600" cy="91362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5"/>
          <p:cNvSpPr txBox="1"/>
          <p:nvPr/>
        </p:nvSpPr>
        <p:spPr>
          <a:xfrm>
            <a:off x="2951263" y="1589100"/>
            <a:ext cx="30063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 u="sng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Mentors</a:t>
            </a:r>
            <a:endParaRPr b="1" sz="3300" u="sng">
              <a:solidFill>
                <a:srgbClr val="29296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8" name="Google Shape;118;p15"/>
          <p:cNvSpPr txBox="1"/>
          <p:nvPr/>
        </p:nvSpPr>
        <p:spPr>
          <a:xfrm>
            <a:off x="2716825" y="2126650"/>
            <a:ext cx="3475200" cy="163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Jacob Lamb</a:t>
            </a:r>
            <a:endParaRPr sz="32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&amp;</a:t>
            </a:r>
            <a:endParaRPr sz="30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Lauren Hyde</a:t>
            </a:r>
            <a:endParaRPr sz="32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9" name="Google Shape;119;p15"/>
          <p:cNvSpPr txBox="1"/>
          <p:nvPr/>
        </p:nvSpPr>
        <p:spPr>
          <a:xfrm>
            <a:off x="0" y="1596900"/>
            <a:ext cx="25596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 u="sng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PROJECTS</a:t>
            </a:r>
            <a:endParaRPr b="1" sz="3200" u="sng">
              <a:solidFill>
                <a:srgbClr val="29296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0" name="Google Shape;120;p15"/>
          <p:cNvSpPr txBox="1"/>
          <p:nvPr/>
        </p:nvSpPr>
        <p:spPr>
          <a:xfrm>
            <a:off x="0" y="2126650"/>
            <a:ext cx="2559600" cy="28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TOTAL PROJECTS</a:t>
            </a:r>
            <a:endParaRPr b="1" sz="22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7</a:t>
            </a:r>
            <a:endParaRPr b="1" sz="20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WHAT KIND OF PROJECTS?</a:t>
            </a:r>
            <a:endParaRPr b="1" sz="19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252547"/>
              </a:buClr>
              <a:buSzPts val="2000"/>
              <a:buFont typeface="Georgia"/>
              <a:buChar char="●"/>
            </a:pPr>
            <a:r>
              <a:rPr b="1" lang="en" sz="20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ChatGPT</a:t>
            </a:r>
            <a:endParaRPr b="1" sz="20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252547"/>
              </a:buClr>
              <a:buSzPts val="2000"/>
              <a:buFont typeface="Georgia"/>
              <a:buChar char="●"/>
            </a:pPr>
            <a:r>
              <a:rPr b="1" lang="en" sz="20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Power BI</a:t>
            </a:r>
            <a:endParaRPr b="1" sz="20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252547"/>
              </a:buClr>
              <a:buSzPts val="2000"/>
              <a:buFont typeface="Georgia"/>
              <a:buChar char="●"/>
            </a:pPr>
            <a:r>
              <a:rPr b="1" lang="en" sz="20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Data Cleaning</a:t>
            </a:r>
            <a:endParaRPr b="1" sz="20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1" name="Google Shape;121;p15"/>
          <p:cNvSpPr txBox="1"/>
          <p:nvPr/>
        </p:nvSpPr>
        <p:spPr>
          <a:xfrm>
            <a:off x="6388825" y="1696938"/>
            <a:ext cx="2787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 u="sng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WORKED</a:t>
            </a:r>
            <a:endParaRPr b="1" sz="3400" u="sng">
              <a:solidFill>
                <a:srgbClr val="29296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15"/>
          <p:cNvSpPr txBox="1"/>
          <p:nvPr/>
        </p:nvSpPr>
        <p:spPr>
          <a:xfrm>
            <a:off x="6567800" y="2341175"/>
            <a:ext cx="24156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MONDAY </a:t>
            </a:r>
            <a:endParaRPr b="1" sz="28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TUESDAY THURSDAY</a:t>
            </a:r>
            <a:endParaRPr b="1" sz="28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15"/>
          <p:cNvSpPr txBox="1"/>
          <p:nvPr/>
        </p:nvSpPr>
        <p:spPr>
          <a:xfrm>
            <a:off x="6617275" y="3373450"/>
            <a:ext cx="2330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24" name="Google Shape;124;p15"/>
          <p:cNvSpPr txBox="1"/>
          <p:nvPr/>
        </p:nvSpPr>
        <p:spPr>
          <a:xfrm>
            <a:off x="6349250" y="3885550"/>
            <a:ext cx="28527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9:00 am - 4:00 pm</a:t>
            </a:r>
            <a:endParaRPr b="1" sz="22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15"/>
          <p:cNvSpPr txBox="1"/>
          <p:nvPr/>
        </p:nvSpPr>
        <p:spPr>
          <a:xfrm>
            <a:off x="6524875" y="4459150"/>
            <a:ext cx="2514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21</a:t>
            </a:r>
            <a:r>
              <a:rPr b="1" lang="en" sz="26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 Hrs/week</a:t>
            </a:r>
            <a:endParaRPr b="1" sz="26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"/>
          <p:cNvSpPr/>
          <p:nvPr/>
        </p:nvSpPr>
        <p:spPr>
          <a:xfrm rot="-124">
            <a:off x="-923550" y="255606"/>
            <a:ext cx="8340300" cy="7061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6"/>
          <p:cNvSpPr/>
          <p:nvPr/>
        </p:nvSpPr>
        <p:spPr>
          <a:xfrm>
            <a:off x="605550" y="661625"/>
            <a:ext cx="8237700" cy="4125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900113" rotWithShape="0" algn="bl" dir="5460000" dist="123825">
              <a:srgbClr val="000000">
                <a:alpha val="18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6"/>
          <p:cNvSpPr/>
          <p:nvPr/>
        </p:nvSpPr>
        <p:spPr>
          <a:xfrm>
            <a:off x="1380275" y="661675"/>
            <a:ext cx="1250400" cy="4125000"/>
          </a:xfrm>
          <a:prstGeom prst="rect">
            <a:avLst/>
          </a:prstGeom>
          <a:solidFill>
            <a:srgbClr val="1C1C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6"/>
          <p:cNvSpPr/>
          <p:nvPr/>
        </p:nvSpPr>
        <p:spPr>
          <a:xfrm>
            <a:off x="605550" y="661625"/>
            <a:ext cx="1854600" cy="4125000"/>
          </a:xfrm>
          <a:prstGeom prst="roundRect">
            <a:avLst>
              <a:gd fmla="val 16667" name="adj"/>
            </a:avLst>
          </a:prstGeom>
          <a:solidFill>
            <a:srgbClr val="1C1C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6"/>
          <p:cNvSpPr txBox="1"/>
          <p:nvPr/>
        </p:nvSpPr>
        <p:spPr>
          <a:xfrm>
            <a:off x="855784" y="584580"/>
            <a:ext cx="894900" cy="42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P</a:t>
            </a:r>
            <a:endParaRPr b="1" sz="3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R</a:t>
            </a:r>
            <a:endParaRPr b="1" sz="3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O</a:t>
            </a:r>
            <a:endParaRPr b="1" sz="3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J</a:t>
            </a:r>
            <a:endParaRPr b="1" sz="3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E</a:t>
            </a:r>
            <a:endParaRPr b="1" sz="3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</a:t>
            </a:r>
            <a:endParaRPr b="1" sz="3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T</a:t>
            </a:r>
            <a:endParaRPr b="1" sz="3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1562950" y="1975625"/>
            <a:ext cx="1005300" cy="14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00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1   </a:t>
            </a:r>
            <a:endParaRPr sz="100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2787125" y="584575"/>
            <a:ext cx="5905200" cy="7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ChatGPT </a:t>
            </a:r>
            <a:endParaRPr b="1" sz="30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EARNING CALL SUMMARIES</a:t>
            </a:r>
            <a:endParaRPr b="1" sz="28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" name="Google Shape;137;p16"/>
          <p:cNvSpPr/>
          <p:nvPr/>
        </p:nvSpPr>
        <p:spPr>
          <a:xfrm>
            <a:off x="2642225" y="1577050"/>
            <a:ext cx="6218100" cy="42600"/>
          </a:xfrm>
          <a:prstGeom prst="rect">
            <a:avLst/>
          </a:prstGeom>
          <a:solidFill>
            <a:srgbClr val="252547"/>
          </a:solidFill>
          <a:ln cap="flat" cmpd="sng" w="9525">
            <a:solidFill>
              <a:srgbClr val="25254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6"/>
          <p:cNvSpPr txBox="1"/>
          <p:nvPr/>
        </p:nvSpPr>
        <p:spPr>
          <a:xfrm>
            <a:off x="2653775" y="1619650"/>
            <a:ext cx="6195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16"/>
          <p:cNvSpPr txBox="1"/>
          <p:nvPr/>
        </p:nvSpPr>
        <p:spPr>
          <a:xfrm>
            <a:off x="2762075" y="1500838"/>
            <a:ext cx="59784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 u="sng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GOAL</a:t>
            </a:r>
            <a:endParaRPr b="1" sz="3000" u="sng">
              <a:solidFill>
                <a:srgbClr val="292965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19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Create a GPT to summarize earnings calls and output the summaries in a proper format.</a:t>
            </a:r>
            <a:endParaRPr b="1" sz="19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0" name="Google Shape;140;p16"/>
          <p:cNvSpPr txBox="1"/>
          <p:nvPr/>
        </p:nvSpPr>
        <p:spPr>
          <a:xfrm>
            <a:off x="2568250" y="2682450"/>
            <a:ext cx="2580900" cy="2391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Skills</a:t>
            </a:r>
            <a:r>
              <a:rPr b="1" lang="en" sz="2500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1" sz="2500">
              <a:solidFill>
                <a:srgbClr val="292965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1C1C32"/>
              </a:buClr>
              <a:buSzPts val="2000"/>
              <a:buFont typeface="Georgia"/>
              <a:buChar char="●"/>
            </a:pPr>
            <a:r>
              <a:rPr b="1" lang="en" sz="2000">
                <a:solidFill>
                  <a:srgbClr val="1C1C32"/>
                </a:solidFill>
                <a:latin typeface="Georgia"/>
                <a:ea typeface="Georgia"/>
                <a:cs typeface="Georgia"/>
                <a:sym typeface="Georgia"/>
              </a:rPr>
              <a:t>ChatGPT</a:t>
            </a:r>
            <a:endParaRPr b="1" sz="2000">
              <a:solidFill>
                <a:srgbClr val="1C1C3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C1C32"/>
              </a:buClr>
              <a:buSzPts val="2000"/>
              <a:buFont typeface="Georgia"/>
              <a:buChar char="●"/>
            </a:pPr>
            <a:r>
              <a:rPr b="1" lang="en" sz="2000">
                <a:solidFill>
                  <a:srgbClr val="1C1C32"/>
                </a:solidFill>
                <a:latin typeface="Georgia"/>
                <a:ea typeface="Georgia"/>
                <a:cs typeface="Georgia"/>
                <a:sym typeface="Georgia"/>
              </a:rPr>
              <a:t>Prompt Engineering</a:t>
            </a:r>
            <a:endParaRPr b="1" sz="2000">
              <a:solidFill>
                <a:srgbClr val="1C1C3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C1C3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1" name="Google Shape;141;p16"/>
          <p:cNvSpPr txBox="1"/>
          <p:nvPr/>
        </p:nvSpPr>
        <p:spPr>
          <a:xfrm>
            <a:off x="4660400" y="2571750"/>
            <a:ext cx="4279200" cy="25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Objectives Complete</a:t>
            </a:r>
            <a:endParaRPr b="1" sz="2500" u="sng">
              <a:solidFill>
                <a:srgbClr val="292965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1C32"/>
              </a:buClr>
              <a:buSzPts val="1600"/>
              <a:buFont typeface="Georgia"/>
              <a:buChar char="●"/>
            </a:pPr>
            <a:r>
              <a:rPr b="1" lang="en" sz="1600">
                <a:solidFill>
                  <a:srgbClr val="1C1C32"/>
                </a:solidFill>
                <a:latin typeface="Georgia"/>
                <a:ea typeface="Georgia"/>
                <a:cs typeface="Georgia"/>
                <a:sym typeface="Georgia"/>
              </a:rPr>
              <a:t>Increased </a:t>
            </a:r>
            <a:r>
              <a:rPr b="1" lang="en" sz="1600">
                <a:solidFill>
                  <a:srgbClr val="1C1C32"/>
                </a:solidFill>
                <a:latin typeface="Georgia"/>
                <a:ea typeface="Georgia"/>
                <a:cs typeface="Georgia"/>
                <a:sym typeface="Georgia"/>
              </a:rPr>
              <a:t>efficiency</a:t>
            </a:r>
            <a:r>
              <a:rPr b="1" lang="en" sz="1600">
                <a:solidFill>
                  <a:srgbClr val="1C1C32"/>
                </a:solidFill>
                <a:latin typeface="Georgia"/>
                <a:ea typeface="Georgia"/>
                <a:cs typeface="Georgia"/>
                <a:sym typeface="Georgia"/>
              </a:rPr>
              <a:t> of Earning call reviews.</a:t>
            </a:r>
            <a:endParaRPr b="1" sz="1600">
              <a:solidFill>
                <a:srgbClr val="1C1C3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1C32"/>
              </a:buClr>
              <a:buSzPts val="1600"/>
              <a:buFont typeface="Georgia"/>
              <a:buChar char="●"/>
            </a:pPr>
            <a:r>
              <a:rPr b="1" lang="en" sz="1600">
                <a:solidFill>
                  <a:srgbClr val="1C1C32"/>
                </a:solidFill>
                <a:latin typeface="Georgia"/>
                <a:ea typeface="Georgia"/>
                <a:cs typeface="Georgia"/>
                <a:sym typeface="Georgia"/>
              </a:rPr>
              <a:t>Created and Instructed a OpenAI GPT.</a:t>
            </a:r>
            <a:endParaRPr b="1" sz="1600">
              <a:solidFill>
                <a:srgbClr val="1C1C3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C1C32"/>
              </a:buClr>
              <a:buSzPts val="1600"/>
              <a:buFont typeface="Georgia"/>
              <a:buChar char="●"/>
            </a:pPr>
            <a:r>
              <a:rPr b="1" lang="en" sz="1600">
                <a:solidFill>
                  <a:srgbClr val="1C1C32"/>
                </a:solidFill>
                <a:latin typeface="Georgia"/>
                <a:ea typeface="Georgia"/>
                <a:cs typeface="Georgia"/>
                <a:sym typeface="Georgia"/>
              </a:rPr>
              <a:t>Trained an AI then tested an AI model on unseen data.</a:t>
            </a:r>
            <a:endParaRPr b="1" sz="1600">
              <a:solidFill>
                <a:srgbClr val="1C1C3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1C1C3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7"/>
          <p:cNvSpPr/>
          <p:nvPr/>
        </p:nvSpPr>
        <p:spPr>
          <a:xfrm>
            <a:off x="142075" y="269975"/>
            <a:ext cx="8809200" cy="4674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875" y="597375"/>
            <a:ext cx="4339574" cy="2088650"/>
          </a:xfrm>
          <a:prstGeom prst="rect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48" name="Google Shape;14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53925" y="653900"/>
            <a:ext cx="2776525" cy="3835700"/>
          </a:xfrm>
          <a:prstGeom prst="rect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49" name="Google Shape;14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46225" y="2870275"/>
            <a:ext cx="3527951" cy="1918000"/>
          </a:xfrm>
          <a:prstGeom prst="rect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50" name="Google Shape;150;p17"/>
          <p:cNvSpPr/>
          <p:nvPr/>
        </p:nvSpPr>
        <p:spPr>
          <a:xfrm flipH="1" rot="10797956">
            <a:off x="525887" y="2870577"/>
            <a:ext cx="1008900" cy="881100"/>
          </a:xfrm>
          <a:prstGeom prst="bentArrow">
            <a:avLst>
              <a:gd fmla="val 25000" name="adj1"/>
              <a:gd fmla="val 27781" name="adj2"/>
              <a:gd fmla="val 25000" name="adj3"/>
              <a:gd fmla="val 36859" name="adj4"/>
            </a:avLst>
          </a:prstGeom>
          <a:solidFill>
            <a:srgbClr val="1C1C3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7"/>
          <p:cNvSpPr/>
          <p:nvPr/>
        </p:nvSpPr>
        <p:spPr>
          <a:xfrm>
            <a:off x="5314000" y="3040625"/>
            <a:ext cx="384900" cy="625200"/>
          </a:xfrm>
          <a:prstGeom prst="rightArrow">
            <a:avLst>
              <a:gd fmla="val 22729" name="adj1"/>
              <a:gd fmla="val 52007" name="adj2"/>
            </a:avLst>
          </a:prstGeom>
          <a:solidFill>
            <a:srgbClr val="1C1C3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"/>
          <p:cNvSpPr/>
          <p:nvPr/>
        </p:nvSpPr>
        <p:spPr>
          <a:xfrm>
            <a:off x="0" y="0"/>
            <a:ext cx="4759800" cy="5157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8"/>
          <p:cNvSpPr/>
          <p:nvPr/>
        </p:nvSpPr>
        <p:spPr>
          <a:xfrm>
            <a:off x="1463475" y="0"/>
            <a:ext cx="6653400" cy="60753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8"/>
          <p:cNvSpPr/>
          <p:nvPr/>
        </p:nvSpPr>
        <p:spPr>
          <a:xfrm>
            <a:off x="495663" y="536825"/>
            <a:ext cx="7872300" cy="406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900113" rotWithShape="0" algn="bl" dir="5460000" dist="123825">
              <a:srgbClr val="000000">
                <a:alpha val="18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8"/>
          <p:cNvSpPr/>
          <p:nvPr/>
        </p:nvSpPr>
        <p:spPr>
          <a:xfrm>
            <a:off x="1236001" y="536875"/>
            <a:ext cx="1193700" cy="4069800"/>
          </a:xfrm>
          <a:prstGeom prst="rect">
            <a:avLst/>
          </a:prstGeom>
          <a:solidFill>
            <a:srgbClr val="1C1C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8"/>
          <p:cNvSpPr/>
          <p:nvPr/>
        </p:nvSpPr>
        <p:spPr>
          <a:xfrm>
            <a:off x="495663" y="536825"/>
            <a:ext cx="1772400" cy="4069800"/>
          </a:xfrm>
          <a:prstGeom prst="roundRect">
            <a:avLst>
              <a:gd fmla="val 16667" name="adj"/>
            </a:avLst>
          </a:prstGeom>
          <a:solidFill>
            <a:srgbClr val="1C1C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8"/>
          <p:cNvSpPr txBox="1"/>
          <p:nvPr/>
        </p:nvSpPr>
        <p:spPr>
          <a:xfrm>
            <a:off x="734793" y="536879"/>
            <a:ext cx="855000" cy="41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P</a:t>
            </a:r>
            <a:endParaRPr b="1" sz="37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R</a:t>
            </a:r>
            <a:endParaRPr b="1" sz="37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O</a:t>
            </a:r>
            <a:endParaRPr b="1" sz="37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J</a:t>
            </a:r>
            <a:endParaRPr b="1" sz="37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E</a:t>
            </a:r>
            <a:endParaRPr b="1" sz="37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</a:t>
            </a:r>
            <a:endParaRPr b="1" sz="37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T</a:t>
            </a:r>
            <a:endParaRPr b="1" sz="37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2" name="Google Shape;162;p18"/>
          <p:cNvSpPr txBox="1"/>
          <p:nvPr/>
        </p:nvSpPr>
        <p:spPr>
          <a:xfrm>
            <a:off x="1589809" y="1870797"/>
            <a:ext cx="7812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  <a:endParaRPr sz="80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3" name="Google Shape;163;p18"/>
          <p:cNvSpPr txBox="1"/>
          <p:nvPr/>
        </p:nvSpPr>
        <p:spPr>
          <a:xfrm>
            <a:off x="2704811" y="599752"/>
            <a:ext cx="53367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rgbClr val="1C1C32"/>
                </a:solidFill>
                <a:latin typeface="Georgia"/>
                <a:ea typeface="Georgia"/>
                <a:cs typeface="Georgia"/>
                <a:sym typeface="Georgia"/>
              </a:rPr>
              <a:t>SBIR STTR POWER BI</a:t>
            </a:r>
            <a:endParaRPr b="1" sz="3500">
              <a:solidFill>
                <a:srgbClr val="1C1C3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4" name="Google Shape;164;p18"/>
          <p:cNvSpPr/>
          <p:nvPr/>
        </p:nvSpPr>
        <p:spPr>
          <a:xfrm>
            <a:off x="2429700" y="1323050"/>
            <a:ext cx="6218700" cy="46200"/>
          </a:xfrm>
          <a:prstGeom prst="rect">
            <a:avLst/>
          </a:prstGeom>
          <a:solidFill>
            <a:srgbClr val="252547"/>
          </a:solidFill>
          <a:ln cap="flat" cmpd="sng" w="9525">
            <a:solidFill>
              <a:srgbClr val="25254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8"/>
          <p:cNvSpPr txBox="1"/>
          <p:nvPr/>
        </p:nvSpPr>
        <p:spPr>
          <a:xfrm>
            <a:off x="2429700" y="1369250"/>
            <a:ext cx="58869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 u="sng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GOAL </a:t>
            </a:r>
            <a:endParaRPr b="1" sz="3000" u="sng">
              <a:solidFill>
                <a:srgbClr val="292965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Create a Power BI Dashboard to visualize the SBIR STTR Grant dataset. </a:t>
            </a:r>
            <a:endParaRPr b="1" sz="22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6" name="Google Shape;166;p18"/>
          <p:cNvSpPr txBox="1"/>
          <p:nvPr/>
        </p:nvSpPr>
        <p:spPr>
          <a:xfrm>
            <a:off x="2268075" y="2501875"/>
            <a:ext cx="2378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 u="sng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Skills</a:t>
            </a:r>
            <a:endParaRPr b="1" sz="2900" u="sng">
              <a:solidFill>
                <a:srgbClr val="292965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52547"/>
              </a:buClr>
              <a:buSzPts val="1900"/>
              <a:buFont typeface="Georgia"/>
              <a:buChar char="●"/>
            </a:pPr>
            <a:r>
              <a:rPr b="1" lang="en" sz="19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Power BI</a:t>
            </a:r>
            <a:endParaRPr b="1" sz="19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52547"/>
              </a:buClr>
              <a:buSzPts val="1900"/>
              <a:buFont typeface="Georgia"/>
              <a:buChar char="●"/>
            </a:pPr>
            <a:r>
              <a:rPr b="1" lang="en" sz="19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Dashboards</a:t>
            </a:r>
            <a:endParaRPr b="1" sz="19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52547"/>
              </a:buClr>
              <a:buSzPts val="1900"/>
              <a:buFont typeface="Georgia"/>
              <a:buChar char="●"/>
            </a:pPr>
            <a:r>
              <a:rPr b="1" lang="en" sz="19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Data Visualization</a:t>
            </a:r>
            <a:endParaRPr b="1" sz="19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7" name="Google Shape;167;p18"/>
          <p:cNvSpPr txBox="1"/>
          <p:nvPr/>
        </p:nvSpPr>
        <p:spPr>
          <a:xfrm>
            <a:off x="4305300" y="2501875"/>
            <a:ext cx="4011300" cy="21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rgbClr val="292965"/>
                </a:solidFill>
                <a:latin typeface="Georgia"/>
                <a:ea typeface="Georgia"/>
                <a:cs typeface="Georgia"/>
                <a:sym typeface="Georgia"/>
              </a:rPr>
              <a:t>Objectives Complete</a:t>
            </a:r>
            <a:endParaRPr b="1" sz="2500" u="sng">
              <a:solidFill>
                <a:srgbClr val="292965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2547"/>
              </a:buClr>
              <a:buSzPts val="1600"/>
              <a:buFont typeface="Georgia"/>
              <a:buChar char="●"/>
            </a:pPr>
            <a:r>
              <a:rPr b="1" lang="en" sz="16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Provided better visualization of a large database.</a:t>
            </a:r>
            <a:endParaRPr b="1" sz="16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2547"/>
              </a:buClr>
              <a:buSzPts val="1600"/>
              <a:buFont typeface="Georgia"/>
              <a:buChar char="●"/>
            </a:pPr>
            <a:r>
              <a:rPr b="1" lang="en" sz="16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Created a multi page dashboard to view a variety of data types</a:t>
            </a:r>
            <a:endParaRPr b="1" sz="16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2547"/>
              </a:buClr>
              <a:buSzPts val="1600"/>
              <a:buFont typeface="Georgia"/>
              <a:buChar char="●"/>
            </a:pPr>
            <a:r>
              <a:rPr b="1" lang="en" sz="1600">
                <a:solidFill>
                  <a:srgbClr val="252547"/>
                </a:solidFill>
                <a:latin typeface="Georgia"/>
                <a:ea typeface="Georgia"/>
                <a:cs typeface="Georgia"/>
                <a:sym typeface="Georgia"/>
              </a:rPr>
              <a:t>Added user friendly ways to navigate the dashboard.</a:t>
            </a:r>
            <a:endParaRPr b="1" sz="1600">
              <a:solidFill>
                <a:srgbClr val="25254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/>
          <p:nvPr/>
        </p:nvSpPr>
        <p:spPr>
          <a:xfrm>
            <a:off x="133800" y="74550"/>
            <a:ext cx="8876400" cy="4994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Google Shape;173;p19" title="Recording 2024-07-20 102751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1287" y="2007775"/>
            <a:ext cx="5046926" cy="2915725"/>
          </a:xfrm>
          <a:prstGeom prst="rect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4" name="Google Shape;17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3875" y="292864"/>
            <a:ext cx="2581749" cy="1449761"/>
          </a:xfrm>
          <a:prstGeom prst="rect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5" name="Google Shape;17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4600" y="289576"/>
            <a:ext cx="2581744" cy="1456350"/>
          </a:xfrm>
          <a:prstGeom prst="rect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6" name="Google Shape;176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13150" y="285562"/>
            <a:ext cx="2581751" cy="1464389"/>
          </a:xfrm>
          <a:prstGeom prst="rect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/>
          <p:nvPr/>
        </p:nvSpPr>
        <p:spPr>
          <a:xfrm>
            <a:off x="0" y="0"/>
            <a:ext cx="9144000" cy="5143500"/>
          </a:xfrm>
          <a:prstGeom prst="bevel">
            <a:avLst>
              <a:gd fmla="val 1934" name="adj"/>
            </a:avLst>
          </a:prstGeom>
          <a:solidFill>
            <a:srgbClr val="1C1C3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0"/>
          <p:cNvSpPr txBox="1"/>
          <p:nvPr/>
        </p:nvSpPr>
        <p:spPr>
          <a:xfrm>
            <a:off x="1785150" y="0"/>
            <a:ext cx="55737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600" u="sng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THANK YOU</a:t>
            </a:r>
            <a:endParaRPr b="1" sz="6100" u="sng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3" name="Google Shape;183;p20"/>
          <p:cNvSpPr txBox="1"/>
          <p:nvPr/>
        </p:nvSpPr>
        <p:spPr>
          <a:xfrm>
            <a:off x="0" y="852525"/>
            <a:ext cx="4489800" cy="40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 u="sng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JACOB LAMB</a:t>
            </a:r>
            <a:endParaRPr b="1" sz="1900" u="sng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lang="en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MENTOR</a:t>
            </a:r>
            <a:br>
              <a:rPr b="1" lang="en" sz="2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b="1" lang="en" sz="2600" u="sng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LAUREN HYDE </a:t>
            </a:r>
            <a:endParaRPr b="1" sz="2600" u="sng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MENTOR</a:t>
            </a:r>
            <a:endParaRPr b="1" sz="20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 u="sng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KELSEY BICKETT </a:t>
            </a:r>
            <a:endParaRPr b="1" sz="2600" u="sng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QUANTHUB COORDINATOR</a:t>
            </a:r>
            <a:endParaRPr sz="16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600" u="sng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SHANNON ALLEN</a:t>
            </a:r>
            <a:r>
              <a:rPr b="1" lang="en" sz="2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1" sz="26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INTRODUCED ME TO QUANTHUB PROGRAM</a:t>
            </a:r>
            <a:endParaRPr b="1"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lnSpc>
                <a:spcPct val="99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EDPA STAFF &amp; QUANTHUB STAFF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84" name="Google Shape;184;p20"/>
          <p:cNvCxnSpPr/>
          <p:nvPr/>
        </p:nvCxnSpPr>
        <p:spPr>
          <a:xfrm>
            <a:off x="4560950" y="866725"/>
            <a:ext cx="18000" cy="419160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dashDot"/>
            <a:round/>
            <a:headEnd len="med" w="med" type="none"/>
            <a:tailEnd len="med" w="med" type="none"/>
          </a:ln>
        </p:spPr>
      </p:cxnSp>
      <p:sp>
        <p:nvSpPr>
          <p:cNvPr id="185" name="Google Shape;185;p20"/>
          <p:cNvSpPr/>
          <p:nvPr/>
        </p:nvSpPr>
        <p:spPr>
          <a:xfrm>
            <a:off x="4789150" y="944875"/>
            <a:ext cx="3964200" cy="4035300"/>
          </a:xfrm>
          <a:prstGeom prst="roundRect">
            <a:avLst>
              <a:gd fmla="val 11090" name="adj"/>
            </a:avLst>
          </a:prstGeom>
          <a:solidFill>
            <a:srgbClr val="252547"/>
          </a:solidFill>
          <a:ln cap="flat" cmpd="sng" w="9525">
            <a:solidFill>
              <a:srgbClr val="25254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6" name="Google Shape;1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5024" y="3157100"/>
            <a:ext cx="2992450" cy="1616950"/>
          </a:xfrm>
          <a:prstGeom prst="rect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7" name="Google Shape;18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95500" y="1141413"/>
            <a:ext cx="2205000" cy="1849950"/>
          </a:xfrm>
          <a:prstGeom prst="rect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