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  <p:sldMasterId id="2147483712" r:id="rId2"/>
  </p:sldMasterIdLst>
  <p:notesMasterIdLst>
    <p:notesMasterId r:id="rId14"/>
  </p:notesMasterIdLst>
  <p:sldIdLst>
    <p:sldId id="262" r:id="rId3"/>
    <p:sldId id="13718" r:id="rId4"/>
    <p:sldId id="13712" r:id="rId5"/>
    <p:sldId id="13694" r:id="rId6"/>
    <p:sldId id="13713" r:id="rId7"/>
    <p:sldId id="13714" r:id="rId8"/>
    <p:sldId id="13715" r:id="rId9"/>
    <p:sldId id="13716" r:id="rId10"/>
    <p:sldId id="13719" r:id="rId11"/>
    <p:sldId id="13717" r:id="rId12"/>
    <p:sldId id="264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FBB4484-A537-4DCB-939C-0EA8F4DED336}">
          <p14:sldIdLst>
            <p14:sldId id="262"/>
            <p14:sldId id="13718"/>
            <p14:sldId id="13712"/>
            <p14:sldId id="13694"/>
            <p14:sldId id="13713"/>
            <p14:sldId id="13714"/>
            <p14:sldId id="13715"/>
            <p14:sldId id="13716"/>
            <p14:sldId id="13719"/>
            <p14:sldId id="13717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00FFFF"/>
    <a:srgbClr val="FFE1E4"/>
    <a:srgbClr val="FFFFFF"/>
    <a:srgbClr val="ACE9FE"/>
    <a:srgbClr val="FFFF99"/>
    <a:srgbClr val="3BD1F3"/>
    <a:srgbClr val="CEDC00"/>
    <a:srgbClr val="82F0D3"/>
    <a:srgbClr val="00DC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59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584" y="1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571082-1993-4430-9EF3-874E9787D43F}" type="datetimeFigureOut">
              <a:rPr lang="en-US" smtClean="0"/>
              <a:t>7/24/24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F3AF88-A521-4F12-96CA-877874434E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1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R_Primary Logo with Tag_Dark Grey_RGB-01.png" descr="SR_Primary Logo with Tag_Dark Grey_RGB-01.png">
            <a:extLst>
              <a:ext uri="{FF2B5EF4-FFF2-40B4-BE49-F238E27FC236}">
                <a16:creationId xmlns:a16="http://schemas.microsoft.com/office/drawing/2014/main" id="{B3245BB2-EB40-4FB7-96C0-E555ED57C3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871" y="5624946"/>
            <a:ext cx="1663471" cy="64242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4C33A-89F4-434B-B350-D54ECEA3A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4" y="2242504"/>
            <a:ext cx="6429375" cy="61101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Line">
            <a:extLst>
              <a:ext uri="{FF2B5EF4-FFF2-40B4-BE49-F238E27FC236}">
                <a16:creationId xmlns:a16="http://schemas.microsoft.com/office/drawing/2014/main" id="{FE956EE5-DFC9-418B-8C64-6225055D45D7}"/>
              </a:ext>
            </a:extLst>
          </p:cNvPr>
          <p:cNvSpPr/>
          <p:nvPr userDrawn="1"/>
        </p:nvSpPr>
        <p:spPr>
          <a:xfrm flipV="1">
            <a:off x="523873" y="3046481"/>
            <a:ext cx="6429376" cy="0"/>
          </a:xfrm>
          <a:prstGeom prst="line">
            <a:avLst/>
          </a:prstGeom>
          <a:ln w="28575">
            <a:solidFill>
              <a:srgbClr val="333333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D1A90-664F-4162-BE8F-6BEF9DF04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2" y="3233205"/>
            <a:ext cx="6429374" cy="333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| Date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4C6FFAB-0913-41D4-A04A-F532F0F04E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1" y="3749201"/>
            <a:ext cx="6429373" cy="333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Affiliation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776004-3833-469C-A778-4965477801DE}"/>
              </a:ext>
            </a:extLst>
          </p:cNvPr>
          <p:cNvSpPr/>
          <p:nvPr userDrawn="1"/>
        </p:nvSpPr>
        <p:spPr>
          <a:xfrm>
            <a:off x="7900894" y="0"/>
            <a:ext cx="4291106" cy="68579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B6E227-59BB-4F00-9666-58BCF9822F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5727" y="1160763"/>
            <a:ext cx="3416982" cy="292181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43584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SR CAD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F949F0-771A-454C-A72F-C83203A52032}"/>
              </a:ext>
            </a:extLst>
          </p:cNvPr>
          <p:cNvSpPr/>
          <p:nvPr userDrawn="1"/>
        </p:nvSpPr>
        <p:spPr>
          <a:xfrm>
            <a:off x="0" y="6488669"/>
            <a:ext cx="12192000" cy="369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3DD8E-7E59-412E-8054-ECB003DE637C}"/>
              </a:ext>
            </a:extLst>
          </p:cNvPr>
          <p:cNvSpPr txBox="1"/>
          <p:nvPr userDrawn="1"/>
        </p:nvSpPr>
        <p:spPr>
          <a:xfrm>
            <a:off x="0" y="6488669"/>
            <a:ext cx="40837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5D54D94C-C8F5-4D72-93CB-CB088308CE37}" type="slidenum">
              <a:rPr lang="en-US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FE970-BC1C-4108-888F-94EB0260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08"/>
            <a:ext cx="12192000" cy="589821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E0151-1962-4B0C-9772-87B7C6356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6" b="33470"/>
          <a:stretch/>
        </p:blipFill>
        <p:spPr>
          <a:xfrm rot="10800000" flipH="1" flipV="1">
            <a:off x="11058525" y="6488666"/>
            <a:ext cx="1133475" cy="3693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97CF69-2ACF-7579-611B-AE1CC8890061}"/>
              </a:ext>
            </a:extLst>
          </p:cNvPr>
          <p:cNvSpPr txBox="1"/>
          <p:nvPr userDrawn="1"/>
        </p:nvSpPr>
        <p:spPr>
          <a:xfrm>
            <a:off x="4097696" y="6534832"/>
            <a:ext cx="3996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Southern Research 2024. Privileged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6685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78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R_Primary Icon_Color_RGB.png" descr="SR_Primary Icon_Color_RGB.png">
            <a:extLst>
              <a:ext uri="{FF2B5EF4-FFF2-40B4-BE49-F238E27FC236}">
                <a16:creationId xmlns:a16="http://schemas.microsoft.com/office/drawing/2014/main" id="{E450BB22-FFB0-4855-9F55-92DA1E653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6177" y="2289177"/>
            <a:ext cx="2279646" cy="22796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2761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AD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21FD321-177B-4F9A-B990-C99417B2FD91}"/>
              </a:ext>
            </a:extLst>
          </p:cNvPr>
          <p:cNvSpPr/>
          <p:nvPr userDrawn="1"/>
        </p:nvSpPr>
        <p:spPr>
          <a:xfrm>
            <a:off x="0" y="0"/>
            <a:ext cx="7924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E7CD17F-5EA9-4F9E-B9A8-21E0E46AF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10002"/>
          <a:stretch/>
        </p:blipFill>
        <p:spPr>
          <a:xfrm>
            <a:off x="7779559" y="0"/>
            <a:ext cx="441244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4C33A-89F4-434B-B350-D54ECEA3A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3874" y="2242504"/>
            <a:ext cx="6429375" cy="6110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D1A90-664F-4162-BE8F-6BEF9DF04A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872" y="3233205"/>
            <a:ext cx="6429374" cy="333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 | Date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4C6FFAB-0913-41D4-A04A-F532F0F04E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3871" y="3749201"/>
            <a:ext cx="6429373" cy="3333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Affiliation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CE4890-8E8B-4B21-9483-5B03E92E05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 b="33194"/>
          <a:stretch/>
        </p:blipFill>
        <p:spPr>
          <a:xfrm>
            <a:off x="331688" y="5924305"/>
            <a:ext cx="2212222" cy="7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0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ADD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C99AD-9C06-4AA5-A7A5-D244993E8242}"/>
              </a:ext>
            </a:extLst>
          </p:cNvPr>
          <p:cNvSpPr/>
          <p:nvPr userDrawn="1"/>
        </p:nvSpPr>
        <p:spPr>
          <a:xfrm>
            <a:off x="0" y="0"/>
            <a:ext cx="12192000" cy="6507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F949F0-771A-454C-A72F-C83203A52032}"/>
              </a:ext>
            </a:extLst>
          </p:cNvPr>
          <p:cNvSpPr/>
          <p:nvPr userDrawn="1"/>
        </p:nvSpPr>
        <p:spPr>
          <a:xfrm>
            <a:off x="0" y="6488669"/>
            <a:ext cx="12192000" cy="369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3DD8E-7E59-412E-8054-ECB003DE637C}"/>
              </a:ext>
            </a:extLst>
          </p:cNvPr>
          <p:cNvSpPr txBox="1"/>
          <p:nvPr userDrawn="1"/>
        </p:nvSpPr>
        <p:spPr>
          <a:xfrm>
            <a:off x="0" y="6488669"/>
            <a:ext cx="40837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5D54D94C-C8F5-4D72-93CB-CB088308CE37}" type="slidenum">
              <a:rPr lang="en-US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FE970-BC1C-4108-888F-94EB0260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08"/>
            <a:ext cx="12192000" cy="589821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E0151-1962-4B0C-9772-87B7C6356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6" b="33470"/>
          <a:stretch/>
        </p:blipFill>
        <p:spPr>
          <a:xfrm rot="10800000" flipH="1" flipV="1">
            <a:off x="11058525" y="6488666"/>
            <a:ext cx="1133475" cy="369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B5469-C78D-4C04-A394-451A7E397E22}"/>
              </a:ext>
            </a:extLst>
          </p:cNvPr>
          <p:cNvSpPr txBox="1"/>
          <p:nvPr userDrawn="1"/>
        </p:nvSpPr>
        <p:spPr>
          <a:xfrm>
            <a:off x="4097696" y="6534832"/>
            <a:ext cx="3996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Southern Research 2024. Privileged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6545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ADD 0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C99AD-9C06-4AA5-A7A5-D244993E8242}"/>
              </a:ext>
            </a:extLst>
          </p:cNvPr>
          <p:cNvSpPr/>
          <p:nvPr userDrawn="1"/>
        </p:nvSpPr>
        <p:spPr>
          <a:xfrm>
            <a:off x="0" y="0"/>
            <a:ext cx="12192000" cy="6507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22ED96-719C-4010-9AB6-60697C1796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11" t="-13249" r="29001" b="15380"/>
          <a:stretch/>
        </p:blipFill>
        <p:spPr>
          <a:xfrm flipH="1">
            <a:off x="6803748" y="-617220"/>
            <a:ext cx="6542680" cy="4636769"/>
          </a:xfrm>
          <a:prstGeom prst="ellipse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F949F0-771A-454C-A72F-C83203A52032}"/>
              </a:ext>
            </a:extLst>
          </p:cNvPr>
          <p:cNvSpPr/>
          <p:nvPr userDrawn="1"/>
        </p:nvSpPr>
        <p:spPr>
          <a:xfrm>
            <a:off x="0" y="6488669"/>
            <a:ext cx="12192000" cy="369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3DD8E-7E59-412E-8054-ECB003DE637C}"/>
              </a:ext>
            </a:extLst>
          </p:cNvPr>
          <p:cNvSpPr txBox="1"/>
          <p:nvPr userDrawn="1"/>
        </p:nvSpPr>
        <p:spPr>
          <a:xfrm>
            <a:off x="0" y="6488669"/>
            <a:ext cx="40837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5D54D94C-C8F5-4D72-93CB-CB088308CE37}" type="slidenum">
              <a:rPr lang="en-US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FE970-BC1C-4108-888F-94EB0260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08"/>
            <a:ext cx="12192000" cy="589821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E0151-1962-4B0C-9772-87B7C6356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6" b="33470"/>
          <a:stretch/>
        </p:blipFill>
        <p:spPr>
          <a:xfrm rot="10800000" flipH="1" flipV="1">
            <a:off x="11058525" y="6488666"/>
            <a:ext cx="1133475" cy="369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B5469-C78D-4C04-A394-451A7E397E22}"/>
              </a:ext>
            </a:extLst>
          </p:cNvPr>
          <p:cNvSpPr txBox="1"/>
          <p:nvPr userDrawn="1"/>
        </p:nvSpPr>
        <p:spPr>
          <a:xfrm>
            <a:off x="4097696" y="6534832"/>
            <a:ext cx="3996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Southern Research 2024. Privileged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79968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CADD 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C99AD-9C06-4AA5-A7A5-D244993E8242}"/>
              </a:ext>
            </a:extLst>
          </p:cNvPr>
          <p:cNvSpPr/>
          <p:nvPr userDrawn="1"/>
        </p:nvSpPr>
        <p:spPr>
          <a:xfrm>
            <a:off x="0" y="0"/>
            <a:ext cx="12192000" cy="6507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F949F0-771A-454C-A72F-C83203A52032}"/>
              </a:ext>
            </a:extLst>
          </p:cNvPr>
          <p:cNvSpPr/>
          <p:nvPr userDrawn="1"/>
        </p:nvSpPr>
        <p:spPr>
          <a:xfrm>
            <a:off x="0" y="6488669"/>
            <a:ext cx="12192000" cy="36933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A3DD8E-7E59-412E-8054-ECB003DE637C}"/>
              </a:ext>
            </a:extLst>
          </p:cNvPr>
          <p:cNvSpPr txBox="1"/>
          <p:nvPr userDrawn="1"/>
        </p:nvSpPr>
        <p:spPr>
          <a:xfrm>
            <a:off x="0" y="6488669"/>
            <a:ext cx="408372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5D54D94C-C8F5-4D72-93CB-CB088308CE37}" type="slidenum">
              <a:rPr lang="en-US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1FE970-BC1C-4108-888F-94EB0260E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9308"/>
            <a:ext cx="12192000" cy="589821"/>
          </a:xfrm>
          <a:prstGeom prst="rect">
            <a:avLst/>
          </a:prstGeom>
          <a:noFill/>
        </p:spPr>
        <p:txBody>
          <a:bodyPr anchor="ctr"/>
          <a:lstStyle>
            <a:lvl1pPr>
              <a:defRPr lang="en-US" sz="3600" kern="1200" dirty="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8E0151-1962-4B0C-9772-87B7C6356E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6" b="33470"/>
          <a:stretch/>
        </p:blipFill>
        <p:spPr>
          <a:xfrm rot="10800000" flipH="1" flipV="1">
            <a:off x="11058525" y="6488666"/>
            <a:ext cx="1133475" cy="369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EB5469-C78D-4C04-A394-451A7E397E22}"/>
              </a:ext>
            </a:extLst>
          </p:cNvPr>
          <p:cNvSpPr txBox="1"/>
          <p:nvPr userDrawn="1"/>
        </p:nvSpPr>
        <p:spPr>
          <a:xfrm>
            <a:off x="4097696" y="6534832"/>
            <a:ext cx="39966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Southern Research 2024. Privileged and Confidential.</a:t>
            </a:r>
          </a:p>
        </p:txBody>
      </p:sp>
      <p:pic>
        <p:nvPicPr>
          <p:cNvPr id="8" name="Picture 2" descr="World's first exascale supercomputer is the world's fastest | Network World">
            <a:extLst>
              <a:ext uri="{FF2B5EF4-FFF2-40B4-BE49-F238E27FC236}">
                <a16:creationId xmlns:a16="http://schemas.microsoft.com/office/drawing/2014/main" id="{0D219FBC-03ED-4F87-8895-6444FED92DD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615" t="1769" b="-19912"/>
          <a:stretch/>
        </p:blipFill>
        <p:spPr bwMode="auto">
          <a:xfrm>
            <a:off x="-1697354" y="3103416"/>
            <a:ext cx="6898004" cy="409678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92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CAD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R_Primary Icon_Color_RGB.png" descr="SR_Primary Icon_Color_RGB.png">
            <a:extLst>
              <a:ext uri="{FF2B5EF4-FFF2-40B4-BE49-F238E27FC236}">
                <a16:creationId xmlns:a16="http://schemas.microsoft.com/office/drawing/2014/main" id="{E450BB22-FFB0-4855-9F55-92DA1E6530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6177" y="2289177"/>
            <a:ext cx="2279646" cy="22796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02238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iny Texture Gradient-01.jpg" descr="Grainy Texture Gradient-01.jpg">
            <a:extLst>
              <a:ext uri="{FF2B5EF4-FFF2-40B4-BE49-F238E27FC236}">
                <a16:creationId xmlns:a16="http://schemas.microsoft.com/office/drawing/2014/main" id="{1EAE000E-DA67-4B64-AE88-2DEBB80C54C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0281" y="-68335"/>
            <a:ext cx="12222281" cy="69263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SR_Primary Logo with Tag_Dark Grey_RGB-01.png" descr="SR_Primary Logo with Tag_Dark Grey_RGB-01.png">
            <a:extLst>
              <a:ext uri="{FF2B5EF4-FFF2-40B4-BE49-F238E27FC236}">
                <a16:creationId xmlns:a16="http://schemas.microsoft.com/office/drawing/2014/main" id="{46933633-4738-4B35-8060-BBCF90CC845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874" y="410675"/>
            <a:ext cx="1895475" cy="732025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E2371B8-894E-4A1E-AD09-842A63DC2E6B}"/>
              </a:ext>
            </a:extLst>
          </p:cNvPr>
          <p:cNvSpPr txBox="1">
            <a:spLocks/>
          </p:cNvSpPr>
          <p:nvPr userDrawn="1"/>
        </p:nvSpPr>
        <p:spPr>
          <a:xfrm>
            <a:off x="523876" y="4154432"/>
            <a:ext cx="6429375" cy="611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sp>
        <p:nvSpPr>
          <p:cNvPr id="12" name="Line">
            <a:extLst>
              <a:ext uri="{FF2B5EF4-FFF2-40B4-BE49-F238E27FC236}">
                <a16:creationId xmlns:a16="http://schemas.microsoft.com/office/drawing/2014/main" id="{AAD2BC3B-B081-4F9D-923D-742367756CCF}"/>
              </a:ext>
            </a:extLst>
          </p:cNvPr>
          <p:cNvSpPr/>
          <p:nvPr userDrawn="1"/>
        </p:nvSpPr>
        <p:spPr>
          <a:xfrm flipV="1">
            <a:off x="523875" y="4958409"/>
            <a:ext cx="6429376" cy="0"/>
          </a:xfrm>
          <a:prstGeom prst="line">
            <a:avLst/>
          </a:prstGeom>
          <a:ln w="28575">
            <a:solidFill>
              <a:srgbClr val="333333"/>
            </a:solidFill>
            <a:miter lim="400000"/>
          </a:ln>
        </p:spPr>
        <p:txBody>
          <a:bodyPr lIns="50800" tIns="50800" rIns="50800" bIns="50800" anchor="ctr"/>
          <a:lstStyle/>
          <a:p>
            <a:endParaRPr>
              <a:latin typeface="+mn-lt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634958D-A0B8-4CFC-8A58-0919D4FB0515}"/>
              </a:ext>
            </a:extLst>
          </p:cNvPr>
          <p:cNvSpPr txBox="1">
            <a:spLocks/>
          </p:cNvSpPr>
          <p:nvPr userDrawn="1"/>
        </p:nvSpPr>
        <p:spPr>
          <a:xfrm>
            <a:off x="523874" y="5145133"/>
            <a:ext cx="2590800" cy="333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| Date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A821BF7-952B-403F-B3A6-756375FBEA36}"/>
              </a:ext>
            </a:extLst>
          </p:cNvPr>
          <p:cNvSpPr txBox="1">
            <a:spLocks/>
          </p:cNvSpPr>
          <p:nvPr userDrawn="1"/>
        </p:nvSpPr>
        <p:spPr>
          <a:xfrm>
            <a:off x="523874" y="5661129"/>
            <a:ext cx="4333876" cy="333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Affiliation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7B1031-F863-4F59-B0A8-9D15B85892C7}"/>
              </a:ext>
            </a:extLst>
          </p:cNvPr>
          <p:cNvSpPr/>
          <p:nvPr userDrawn="1"/>
        </p:nvSpPr>
        <p:spPr>
          <a:xfrm>
            <a:off x="7900894" y="-68335"/>
            <a:ext cx="4291106" cy="692630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9C05A9-9638-4129-84B6-F25D1BA6A3F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5727" y="1160763"/>
            <a:ext cx="3416982" cy="2921815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9697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4" r:id="rId3"/>
    <p:sldLayoutId id="214748370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38AF62-ED7A-4393-BC45-B18D80F3B6B8}"/>
              </a:ext>
            </a:extLst>
          </p:cNvPr>
          <p:cNvSpPr/>
          <p:nvPr userDrawn="1"/>
        </p:nvSpPr>
        <p:spPr>
          <a:xfrm>
            <a:off x="0" y="0"/>
            <a:ext cx="79248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BE69EB6-9B15-4242-8F58-BDA70541EB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5" r="10002"/>
          <a:stretch/>
        </p:blipFill>
        <p:spPr>
          <a:xfrm>
            <a:off x="7779559" y="0"/>
            <a:ext cx="4412441" cy="685800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22B49FC-53DA-49B8-BA71-2D17A124501B}"/>
              </a:ext>
            </a:extLst>
          </p:cNvPr>
          <p:cNvSpPr txBox="1">
            <a:spLocks/>
          </p:cNvSpPr>
          <p:nvPr userDrawn="1"/>
        </p:nvSpPr>
        <p:spPr>
          <a:xfrm>
            <a:off x="523874" y="2242504"/>
            <a:ext cx="6429375" cy="6110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B0F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Title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68B543D2-998B-4C75-A668-29619EA61B16}"/>
              </a:ext>
            </a:extLst>
          </p:cNvPr>
          <p:cNvSpPr txBox="1">
            <a:spLocks/>
          </p:cNvSpPr>
          <p:nvPr userDrawn="1"/>
        </p:nvSpPr>
        <p:spPr>
          <a:xfrm>
            <a:off x="523872" y="3233205"/>
            <a:ext cx="6429374" cy="333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Name | Date</a:t>
            </a:r>
            <a:endParaRPr lang="en-US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7CCC8C8E-FAB2-4F0C-B91B-E95EEC132DB1}"/>
              </a:ext>
            </a:extLst>
          </p:cNvPr>
          <p:cNvSpPr txBox="1">
            <a:spLocks/>
          </p:cNvSpPr>
          <p:nvPr userDrawn="1"/>
        </p:nvSpPr>
        <p:spPr>
          <a:xfrm>
            <a:off x="523871" y="3749201"/>
            <a:ext cx="6429373" cy="3333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1" kern="1200">
                <a:solidFill>
                  <a:srgbClr val="00B0F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Affiliation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5E9F1D-2F5A-4906-9639-648F3AB16D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17" b="33194"/>
          <a:stretch/>
        </p:blipFill>
        <p:spPr>
          <a:xfrm>
            <a:off x="331688" y="5924305"/>
            <a:ext cx="2212222" cy="74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03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  <p:sldLayoutId id="2147483715" r:id="rId3"/>
    <p:sldLayoutId id="2147483717" r:id="rId4"/>
    <p:sldLayoutId id="2147483718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EAE660-1439-463A-97BA-C8C8F86DA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08" y="1027935"/>
            <a:ext cx="6429373" cy="1450386"/>
          </a:xfrm>
        </p:spPr>
        <p:txBody>
          <a:bodyPr/>
          <a:lstStyle/>
          <a:p>
            <a:r>
              <a:rPr lang="en-US" dirty="0"/>
              <a:t>Internship of AI-Aided Drug Discovery through QuantHub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3CA59-8B03-4491-8210-BDF530111EB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Makayla Woods | July 25,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2EB6049-F96F-4EFF-838F-AD0B867E9A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871" y="3749201"/>
            <a:ext cx="6429373" cy="333377"/>
          </a:xfrm>
        </p:spPr>
        <p:txBody>
          <a:bodyPr/>
          <a:lstStyle/>
          <a:p>
            <a:r>
              <a:rPr lang="en-US" dirty="0"/>
              <a:t>Scientific Platforms, Southern Research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9618F1-D62F-49D3-B594-A5BE47F10BD2}"/>
              </a:ext>
            </a:extLst>
          </p:cNvPr>
          <p:cNvSpPr/>
          <p:nvPr/>
        </p:nvSpPr>
        <p:spPr>
          <a:xfrm>
            <a:off x="2533644" y="5592347"/>
            <a:ext cx="5057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https://southernresearch.org/services/artificial-intelligence-computer-aided-drug-design/</a:t>
            </a:r>
          </a:p>
        </p:txBody>
      </p:sp>
    </p:spTree>
    <p:extLst>
      <p:ext uri="{BB962C8B-B14F-4D97-AF65-F5344CB8AC3E}">
        <p14:creationId xmlns:p14="http://schemas.microsoft.com/office/powerpoint/2010/main" val="9697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3CD76-477B-2A79-3D5C-AE9CF493E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7A8BFD-47A9-62D8-F45A-7A9705326757}"/>
              </a:ext>
            </a:extLst>
          </p:cNvPr>
          <p:cNvSpPr txBox="1"/>
          <p:nvPr/>
        </p:nvSpPr>
        <p:spPr>
          <a:xfrm>
            <a:off x="1278834" y="1859338"/>
            <a:ext cx="37271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Research Personnel: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Nusrat Jahan 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Sixue Zhang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AJ Reese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Paige Vinson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Rebecca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Boohaker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Omar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Moukha-Chafiq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Corinne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Augelli-Szafran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Zachary Brooks</a:t>
            </a: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Josh Carpenter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57D23A-DA64-6247-B96A-FE0CE265F697}"/>
              </a:ext>
            </a:extLst>
          </p:cNvPr>
          <p:cNvSpPr txBox="1"/>
          <p:nvPr/>
        </p:nvSpPr>
        <p:spPr>
          <a:xfrm>
            <a:off x="6096000" y="1859338"/>
            <a:ext cx="50888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Special thanks to the following organizations: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Research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QuantHub – Kelsey Bickett </a:t>
            </a: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Innovate Alabama </a:t>
            </a:r>
          </a:p>
        </p:txBody>
      </p:sp>
    </p:spTree>
    <p:extLst>
      <p:ext uri="{BB962C8B-B14F-4D97-AF65-F5344CB8AC3E}">
        <p14:creationId xmlns:p14="http://schemas.microsoft.com/office/powerpoint/2010/main" val="385441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512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ADA0-3506-F9D2-4613-5D0606E4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008D5B-5E37-C59A-41D6-DF6C7A77D4C4}"/>
              </a:ext>
            </a:extLst>
          </p:cNvPr>
          <p:cNvSpPr txBox="1"/>
          <p:nvPr/>
        </p:nvSpPr>
        <p:spPr>
          <a:xfrm>
            <a:off x="316522" y="879231"/>
            <a:ext cx="5896709" cy="5925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am an upcoming senior at the Alabama School of Mathematics and Science 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my free time I like reading and playing the piano​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 plan on attending the University of Alabama at Birmingham 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Majoring in Biomedical Sciences​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Minoring in Computer Science​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Data Scholar intern at Southern Research Institute in Birmingham 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 was mentored by Zachary Brooks and Sixue Zhang 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fontAlgn="base">
              <a:lnSpc>
                <a:spcPct val="200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​</a:t>
            </a:r>
          </a:p>
          <a:p>
            <a:pPr>
              <a:lnSpc>
                <a:spcPct val="200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918B1976-A833-DB10-62B0-3DD48C38C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98" y="879231"/>
            <a:ext cx="3272202" cy="443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159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ADA0-3506-F9D2-4613-5D0606E47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Internship Experience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A9F300-0B3B-2BC7-F38D-E4C2E183F7A5}"/>
              </a:ext>
            </a:extLst>
          </p:cNvPr>
          <p:cNvSpPr txBox="1"/>
          <p:nvPr/>
        </p:nvSpPr>
        <p:spPr>
          <a:xfrm>
            <a:off x="1222513" y="2136338"/>
            <a:ext cx="868071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Tour of the Integrated AI Drug Discovery Platform at Southern Research Institute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 in the data analysis for an AI drug discovery project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Tutorial of cloud-based cheminformatics platform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Optibrium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StarDrop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Tutorial of NVIDIA’s cloud-based generative AI platform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7134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6EE8D-4C12-4E09-965F-CB2492E1D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of Integrated AI Drug Discovery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9B9C72-FF8B-42BD-A70B-80F86AB6E2DD}"/>
              </a:ext>
            </a:extLst>
          </p:cNvPr>
          <p:cNvSpPr txBox="1"/>
          <p:nvPr/>
        </p:nvSpPr>
        <p:spPr>
          <a:xfrm>
            <a:off x="0" y="4852266"/>
            <a:ext cx="1219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Research’s integrated Design-Make-Test-Analyze platform for AI drug discovery supports therapeutic target discovery all the way to clinical candidates.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Tour of the dry lab (AI lab) as well as wet labs (e.g., robotic platform in the high throughput screening center) were given.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ECC07C-DEF5-4086-9D64-7AD72122F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88" y="871366"/>
            <a:ext cx="10611223" cy="383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2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079F-FF16-E9D7-F14E-D3D2A8C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Participation in the Data Analysis for AI Drug Discovery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CE649-0792-FF8A-0051-BAD0B8A54820}"/>
              </a:ext>
            </a:extLst>
          </p:cNvPr>
          <p:cNvSpPr txBox="1"/>
          <p:nvPr/>
        </p:nvSpPr>
        <p:spPr>
          <a:xfrm>
            <a:off x="1418492" y="1669959"/>
            <a:ext cx="90736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project, we aim at developing an AI-enhanced reverse docking algorithm to help predict drug safety.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List of protein targets (e.g., druggable GPCRs, kinases) often concerned as liability for drug safety has been curated from multiple online databases.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step would be to incorporate the above list into the reverse docking algorithm under development.</a:t>
            </a:r>
          </a:p>
        </p:txBody>
      </p:sp>
    </p:spTree>
    <p:extLst>
      <p:ext uri="{BB962C8B-B14F-4D97-AF65-F5344CB8AC3E}">
        <p14:creationId xmlns:p14="http://schemas.microsoft.com/office/powerpoint/2010/main" val="1622956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079F-FF16-E9D7-F14E-D3D2A8C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Tutorial of Cheminformatics Platform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Optibrium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StarDrop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CE649-0792-FF8A-0051-BAD0B8A54820}"/>
              </a:ext>
            </a:extLst>
          </p:cNvPr>
          <p:cNvSpPr txBox="1"/>
          <p:nvPr/>
        </p:nvSpPr>
        <p:spPr>
          <a:xfrm>
            <a:off x="1688123" y="1892698"/>
            <a:ext cx="75144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Optibrium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StarDrop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cloud-based cheminformatics platform used to predict pharmacokinetics and toxicology properties to aid the design of orally available and safe drug candidates.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Tutorial of how to use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StarDrop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such as prediction of metabolic stability and cardiotoxicity of drug candidates was given. </a:t>
            </a:r>
          </a:p>
        </p:txBody>
      </p:sp>
    </p:spTree>
    <p:extLst>
      <p:ext uri="{BB962C8B-B14F-4D97-AF65-F5344CB8AC3E}">
        <p14:creationId xmlns:p14="http://schemas.microsoft.com/office/powerpoint/2010/main" val="2472684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079F-FF16-E9D7-F14E-D3D2A8CD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Tutorial of Cheminformatics Platform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Optibrium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StarDrop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CE649-0792-FF8A-0051-BAD0B8A54820}"/>
              </a:ext>
            </a:extLst>
          </p:cNvPr>
          <p:cNvSpPr txBox="1"/>
          <p:nvPr/>
        </p:nvSpPr>
        <p:spPr>
          <a:xfrm>
            <a:off x="1547445" y="2071916"/>
            <a:ext cx="85578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Besides in-house developed AI models, we also leverage the generative AI on NVIDIA cloud computing platform. 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Tutorial of the use of NVIDIA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BioNeMo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to generate novel analogs of a given chemical scaffold was given.</a:t>
            </a:r>
          </a:p>
        </p:txBody>
      </p:sp>
    </p:spTree>
    <p:extLst>
      <p:ext uri="{BB962C8B-B14F-4D97-AF65-F5344CB8AC3E}">
        <p14:creationId xmlns:p14="http://schemas.microsoft.com/office/powerpoint/2010/main" val="3315937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DFE7-AD5E-D471-267E-F15F520F1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872E8A-64FB-62E4-C326-9D05FA378B42}"/>
              </a:ext>
            </a:extLst>
          </p:cNvPr>
          <p:cNvSpPr txBox="1"/>
          <p:nvPr/>
        </p:nvSpPr>
        <p:spPr>
          <a:xfrm>
            <a:off x="0" y="2551837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 Gained the landscape picture of the overall drug discovery pipeline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Obtained first-hand experience in AI drug discovery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 Learned relevant knowledge of chemistry, biology, and data science for the interdisciplinary field of AI aided drug discovery</a:t>
            </a:r>
          </a:p>
        </p:txBody>
      </p:sp>
    </p:spTree>
    <p:extLst>
      <p:ext uri="{BB962C8B-B14F-4D97-AF65-F5344CB8AC3E}">
        <p14:creationId xmlns:p14="http://schemas.microsoft.com/office/powerpoint/2010/main" val="335954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CDFE7-AD5E-D471-267E-F15F520F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9371" y="124794"/>
            <a:ext cx="12192000" cy="589821"/>
          </a:xfrm>
        </p:spPr>
        <p:txBody>
          <a:bodyPr/>
          <a:lstStyle/>
          <a:p>
            <a:r>
              <a:rPr lang="en-US" dirty="0"/>
              <a:t>A little Backstory </a:t>
            </a:r>
          </a:p>
        </p:txBody>
      </p:sp>
      <p:pic>
        <p:nvPicPr>
          <p:cNvPr id="2050" name="Picture 2" descr="A person and person taking a selfie&#10;&#10;Description automatically generated">
            <a:extLst>
              <a:ext uri="{FF2B5EF4-FFF2-40B4-BE49-F238E27FC236}">
                <a16:creationId xmlns:a16="http://schemas.microsoft.com/office/drawing/2014/main" id="{543D8221-A03F-7DF3-BFD8-240CEF5DF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61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7E1EA6-18C4-3B8A-2AF3-17965745BE18}"/>
              </a:ext>
            </a:extLst>
          </p:cNvPr>
          <p:cNvSpPr txBox="1"/>
          <p:nvPr/>
        </p:nvSpPr>
        <p:spPr>
          <a:xfrm>
            <a:off x="4949371" y="1363116"/>
            <a:ext cx="5988259" cy="4930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My dad is my best friend  - and my twin! 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 taught me from a young age how to code - python, </a:t>
            </a:r>
            <a:r>
              <a:rPr lang="en-US" sz="2000" dirty="0" err="1"/>
              <a:t>c#</a:t>
            </a:r>
            <a:r>
              <a:rPr lang="en-US" sz="2000" dirty="0"/>
              <a:t> etc. 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 had an internship with Southern Research when he was younger – in the engineering program ​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He still inspires me to this day to be the very best I can be! ​</a:t>
            </a:r>
          </a:p>
          <a:p>
            <a:pPr algn="l" rtl="0" fontAlgn="base">
              <a:lnSpc>
                <a:spcPct val="20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8012219"/>
      </p:ext>
    </p:extLst>
  </p:cSld>
  <p:clrMapOvr>
    <a:masterClrMapping/>
  </p:clrMapOvr>
</p:sld>
</file>

<file path=ppt/theme/theme1.xml><?xml version="1.0" encoding="utf-8"?>
<a:theme xmlns:a="http://schemas.openxmlformats.org/drawingml/2006/main" name="Southern Research Drug Discovery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uthern Research CAD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12129</TotalTime>
  <Words>505</Words>
  <Application>Microsoft Macintosh PowerPoint</Application>
  <PresentationFormat>Widescreen</PresentationFormat>
  <Paragraphs>72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Southern Research Drug Discovery</vt:lpstr>
      <vt:lpstr>Southern Research CADD</vt:lpstr>
      <vt:lpstr>Internship of AI-Aided Drug Discovery through QuantHub</vt:lpstr>
      <vt:lpstr>About Me ! </vt:lpstr>
      <vt:lpstr>Internship Experience</vt:lpstr>
      <vt:lpstr>Tour of Integrated AI Drug Discovery Platform</vt:lpstr>
      <vt:lpstr>Participation in the Data Analysis for AI Drug Discovery</vt:lpstr>
      <vt:lpstr>Tutorial of Cheminformatics Platform Optibrium StarDrop</vt:lpstr>
      <vt:lpstr>Tutorial of Cheminformatics Platform Optibrium StarDrop</vt:lpstr>
      <vt:lpstr>Summary</vt:lpstr>
      <vt:lpstr>A little Backstory </vt:lpstr>
      <vt:lpstr>Thank You!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Zhang, Sixue</dc:creator>
  <cp:lastModifiedBy>Woods, Makayla</cp:lastModifiedBy>
  <cp:revision>665</cp:revision>
  <cp:lastPrinted>2024-01-23T16:57:03Z</cp:lastPrinted>
  <dcterms:created xsi:type="dcterms:W3CDTF">2021-09-17T14:51:03Z</dcterms:created>
  <dcterms:modified xsi:type="dcterms:W3CDTF">2024-07-24T23:37:07Z</dcterms:modified>
</cp:coreProperties>
</file>