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76" r:id="rId5"/>
    <p:sldId id="260" r:id="rId6"/>
    <p:sldId id="261" r:id="rId7"/>
    <p:sldId id="262" r:id="rId8"/>
    <p:sldId id="277" r:id="rId9"/>
    <p:sldId id="280" r:id="rId10"/>
    <p:sldId id="271" r:id="rId11"/>
  </p:sldIdLst>
  <p:sldSz cx="18288000" cy="10287000"/>
  <p:notesSz cx="6858000" cy="9144000"/>
  <p:embeddedFontLst>
    <p:embeddedFont>
      <p:font typeface="Cordia New" panose="020B0304020202020204" pitchFamily="34" charset="-34"/>
      <p:regular r:id="rId13"/>
      <p:bold r:id="rId14"/>
      <p:italic r:id="rId15"/>
      <p:boldItalic r:id="rId16"/>
    </p:embeddedFont>
    <p:embeddedFont>
      <p:font typeface="Kollektif" panose="020B0604020101010102" pitchFamily="34" charset="77"/>
      <p:regular r:id="rId17"/>
    </p:embeddedFont>
    <p:embeddedFont>
      <p:font typeface="Kollektif Bold" panose="020B0604020101010102" pitchFamily="34" charset="77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F7C301-D390-4B49-8F04-A501BDDE9ECE}" v="191" dt="2024-07-23T07:50:41.8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93" autoAdjust="0"/>
    <p:restoredTop sz="94599" autoAdjust="0"/>
  </p:normalViewPr>
  <p:slideViewPr>
    <p:cSldViewPr>
      <p:cViewPr>
        <p:scale>
          <a:sx n="91" d="100"/>
          <a:sy n="91" d="100"/>
        </p:scale>
        <p:origin x="744" y="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F8729-46D1-6042-8196-DBF6674DE3AE}" type="datetimeFigureOut">
              <a:rPr lang="en-US" smtClean="0"/>
              <a:t>7/23/24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D63D2-5A41-E04F-86D2-24C2ACE9B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87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ED63D2-5A41-E04F-86D2-24C2ACE9BD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65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ED63D2-5A41-E04F-86D2-24C2ACE9BD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89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ED63D2-5A41-E04F-86D2-24C2ACE9BD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21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ED63D2-5A41-E04F-86D2-24C2ACE9BD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52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ED63D2-5A41-E04F-86D2-24C2ACE9BD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93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ED63D2-5A41-E04F-86D2-24C2ACE9BD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90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/>
          <p:cNvSpPr/>
          <p:nvPr/>
        </p:nvSpPr>
        <p:spPr>
          <a:xfrm>
            <a:off x="-10028766" y="-5114975"/>
            <a:ext cx="24031566" cy="20516950"/>
          </a:xfrm>
          <a:custGeom>
            <a:avLst/>
            <a:gdLst/>
            <a:ahLst/>
            <a:cxnLst/>
            <a:rect l="l" t="t" r="r" b="b"/>
            <a:pathLst>
              <a:path w="24031566" h="20516950">
                <a:moveTo>
                  <a:pt x="0" y="0"/>
                </a:moveTo>
                <a:lnTo>
                  <a:pt x="24031567" y="0"/>
                </a:lnTo>
                <a:lnTo>
                  <a:pt x="24031567" y="20516950"/>
                </a:lnTo>
                <a:lnTo>
                  <a:pt x="0" y="205169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3907829" y="3700990"/>
            <a:ext cx="10472342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826"/>
              </a:lnSpc>
            </a:pPr>
            <a:r>
              <a:rPr lang="en-US" sz="18000" spc="-790" dirty="0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QuantHub.</a:t>
            </a:r>
          </a:p>
        </p:txBody>
      </p:sp>
      <p:sp>
        <p:nvSpPr>
          <p:cNvPr id="4" name="!!1"/>
          <p:cNvSpPr txBox="1"/>
          <p:nvPr/>
        </p:nvSpPr>
        <p:spPr>
          <a:xfrm>
            <a:off x="3960375" y="6041847"/>
            <a:ext cx="2746172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3575" spc="-150" dirty="0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Alabama Data Scholars Internship Program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34946" y="915886"/>
            <a:ext cx="2476500" cy="581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3000" spc="-58" dirty="0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Rishi </a:t>
            </a:r>
          </a:p>
          <a:p>
            <a:pPr algn="l">
              <a:lnSpc>
                <a:spcPts val="1400"/>
              </a:lnSpc>
            </a:pPr>
            <a:endParaRPr lang="en-US" sz="3000" spc="-58" dirty="0">
              <a:solidFill>
                <a:srgbClr val="FFFFFF"/>
              </a:solidFill>
              <a:latin typeface="Kollektif Bold"/>
              <a:ea typeface="Kollektif Bold"/>
              <a:cs typeface="Kollektif Bold"/>
              <a:sym typeface="Kollektif Bold"/>
            </a:endParaRPr>
          </a:p>
          <a:p>
            <a:pPr algn="l">
              <a:lnSpc>
                <a:spcPts val="1400"/>
              </a:lnSpc>
            </a:pPr>
            <a:r>
              <a:rPr lang="en-US" sz="3000" spc="-58" dirty="0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Yellamraju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071954" y="743691"/>
            <a:ext cx="1181100" cy="926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2500" spc="-58" dirty="0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07</a:t>
            </a:r>
          </a:p>
          <a:p>
            <a:pPr algn="r">
              <a:lnSpc>
                <a:spcPts val="1400"/>
              </a:lnSpc>
            </a:pPr>
            <a:endParaRPr lang="en-US" sz="2500" spc="-58" dirty="0">
              <a:solidFill>
                <a:srgbClr val="FFFFFF"/>
              </a:solidFill>
              <a:latin typeface="Kollektif Bold"/>
              <a:ea typeface="Kollektif Bold"/>
              <a:cs typeface="Kollektif Bold"/>
              <a:sym typeface="Kollektif Bold"/>
            </a:endParaRPr>
          </a:p>
          <a:p>
            <a:pPr algn="r">
              <a:lnSpc>
                <a:spcPts val="1400"/>
              </a:lnSpc>
            </a:pPr>
            <a:r>
              <a:rPr lang="en-US" sz="2500" spc="-58" dirty="0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25</a:t>
            </a:r>
          </a:p>
          <a:p>
            <a:pPr algn="r">
              <a:lnSpc>
                <a:spcPts val="1400"/>
              </a:lnSpc>
            </a:pPr>
            <a:endParaRPr lang="en-US" sz="2500" spc="-58" dirty="0">
              <a:solidFill>
                <a:srgbClr val="FFFFFF"/>
              </a:solidFill>
              <a:latin typeface="Kollektif Bold"/>
              <a:ea typeface="Kollektif Bold"/>
              <a:cs typeface="Kollektif Bold"/>
              <a:sym typeface="Kollektif Bold"/>
            </a:endParaRPr>
          </a:p>
          <a:p>
            <a:pPr algn="r">
              <a:lnSpc>
                <a:spcPts val="1400"/>
              </a:lnSpc>
            </a:pPr>
            <a:r>
              <a:rPr lang="en-US" sz="2500" spc="-58" dirty="0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2024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29711" y="-248460"/>
            <a:ext cx="14828579" cy="10783920"/>
          </a:xfrm>
          <a:custGeom>
            <a:avLst/>
            <a:gdLst/>
            <a:ahLst/>
            <a:cxnLst/>
            <a:rect l="l" t="t" r="r" b="b"/>
            <a:pathLst>
              <a:path w="14828579" h="10783920">
                <a:moveTo>
                  <a:pt x="0" y="0"/>
                </a:moveTo>
                <a:lnTo>
                  <a:pt x="14828578" y="0"/>
                </a:lnTo>
                <a:lnTo>
                  <a:pt x="14828578" y="10783920"/>
                </a:lnTo>
                <a:lnTo>
                  <a:pt x="0" y="10783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98" b="-869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!!end"/>
          <p:cNvSpPr txBox="1"/>
          <p:nvPr/>
        </p:nvSpPr>
        <p:spPr>
          <a:xfrm>
            <a:off x="3387813" y="571500"/>
            <a:ext cx="11512375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400" spc="-436" dirty="0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a</a:t>
            </a:r>
            <a:r>
              <a:rPr kumimoji="0" lang="en-US" sz="10400" b="0" i="0" u="none" strike="noStrike" kern="1200" cap="none" spc="-436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 Bold"/>
                <a:ea typeface="Kollektif Bold"/>
                <a:cs typeface="Kollektif Bold"/>
                <a:sym typeface="Kollektif Bold"/>
              </a:rPr>
              <a:t>cknowledgements</a:t>
            </a:r>
            <a:endParaRPr kumimoji="0" lang="en-US" sz="10400" b="0" i="0" u="none" strike="noStrike" kern="1200" cap="none" spc="-436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ollektif Bold"/>
              <a:ea typeface="Kollektif Bold"/>
              <a:cs typeface="Kollektif Bold"/>
              <a:sym typeface="Kollektif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741618" y="4585655"/>
            <a:ext cx="12804764" cy="1497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29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Kollektif"/>
                <a:cs typeface="Kollektif"/>
                <a:sym typeface="Kollektif"/>
              </a:rPr>
              <a:t>Thank you, Kelsey and QuantHub, for this amazing opportunity!</a:t>
            </a:r>
          </a:p>
          <a:p>
            <a:pPr marL="0" marR="0" lvl="1" indent="0" algn="ctr" defTabSz="914400" rtl="0" eaLnBrk="1" fontAlgn="auto" latinLnBrk="0" hangingPunct="1">
              <a:lnSpc>
                <a:spcPts val="29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ollektif"/>
              <a:ea typeface="Kollektif"/>
              <a:cs typeface="Kollektif"/>
              <a:sym typeface="Kollektif"/>
            </a:endParaRPr>
          </a:p>
          <a:p>
            <a:pPr marL="0" marR="0" lvl="1" indent="0" algn="ctr" defTabSz="914400" rtl="0" eaLnBrk="1" fontAlgn="auto" latinLnBrk="0" hangingPunct="1">
              <a:lnSpc>
                <a:spcPts val="29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ollektif"/>
              <a:ea typeface="Kollektif"/>
              <a:cs typeface="Kollektif"/>
              <a:sym typeface="Kollektif"/>
            </a:endParaRPr>
          </a:p>
          <a:p>
            <a:pPr marL="0" marR="0" lvl="1" indent="0" algn="ctr" defTabSz="914400" rtl="0" eaLnBrk="1" fontAlgn="auto" latinLnBrk="0" hangingPunct="1">
              <a:lnSpc>
                <a:spcPts val="29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Thanks to Seth Brown as well for the mentorship!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ollektif"/>
              <a:ea typeface="Kollektif"/>
              <a:cs typeface="Kollektif"/>
              <a:sym typeface="Kollektif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2506857"/>
            <a:ext cx="1623060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028700" y="4192337"/>
            <a:ext cx="1623060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028700" y="5877816"/>
            <a:ext cx="1623060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1028700" y="7563296"/>
            <a:ext cx="1623060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028700" y="9248775"/>
            <a:ext cx="1623060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3045343"/>
            <a:ext cx="3306073" cy="497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16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about me</a:t>
            </a:r>
          </a:p>
        </p:txBody>
      </p:sp>
      <p:sp>
        <p:nvSpPr>
          <p:cNvPr id="11" name="!!1"/>
          <p:cNvSpPr txBox="1"/>
          <p:nvPr/>
        </p:nvSpPr>
        <p:spPr>
          <a:xfrm>
            <a:off x="1028700" y="1019175"/>
            <a:ext cx="859147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</a:pPr>
            <a:r>
              <a:rPr lang="en-US" sz="7200" dirty="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t</a:t>
            </a:r>
            <a:r>
              <a:rPr lang="en-US" sz="7200" u="none" strike="noStrike" dirty="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able </a:t>
            </a:r>
            <a:r>
              <a:rPr lang="en-US" sz="7200" dirty="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o</a:t>
            </a:r>
            <a:r>
              <a:rPr lang="en-US" sz="7200" u="none" strike="noStrike" dirty="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f </a:t>
            </a:r>
            <a:r>
              <a:rPr lang="en-US" sz="7200" dirty="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c</a:t>
            </a:r>
            <a:r>
              <a:rPr lang="en-US" sz="7200" u="none" strike="noStrike" dirty="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ontents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4762500"/>
            <a:ext cx="3543300" cy="497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16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project overview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6398143"/>
            <a:ext cx="3306073" cy="497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16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final products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8094028"/>
            <a:ext cx="3306073" cy="497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16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skills gained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7A5CA6-6C66-0938-0EA1-D82B0D351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1076" y="6045040"/>
            <a:ext cx="2728224" cy="1348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DD1F7E-7D3B-FB55-3722-5144D4F66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3901" y="4352647"/>
            <a:ext cx="2728224" cy="1352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A5DF69-132C-1A5C-FA38-6D0050204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6726" y="7731472"/>
            <a:ext cx="2695399" cy="1349128"/>
          </a:xfrm>
          <a:prstGeom prst="rect">
            <a:avLst/>
          </a:prstGeom>
        </p:spPr>
      </p:pic>
      <p:pic>
        <p:nvPicPr>
          <p:cNvPr id="14" name="!!a">
            <a:extLst>
              <a:ext uri="{FF2B5EF4-FFF2-40B4-BE49-F238E27FC236}">
                <a16:creationId xmlns:a16="http://schemas.microsoft.com/office/drawing/2014/main" id="{E4597C5C-893D-B0EE-8F6F-78D59B9B3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31076" y="2684127"/>
            <a:ext cx="2728224" cy="13350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"/>
          <p:cNvSpPr/>
          <p:nvPr/>
        </p:nvSpPr>
        <p:spPr>
          <a:xfrm>
            <a:off x="-1693583" y="-11224988"/>
            <a:ext cx="34111196" cy="27885902"/>
          </a:xfrm>
          <a:custGeom>
            <a:avLst/>
            <a:gdLst/>
            <a:ahLst/>
            <a:cxnLst/>
            <a:rect l="l" t="t" r="r" b="b"/>
            <a:pathLst>
              <a:path w="34111196" h="27885902">
                <a:moveTo>
                  <a:pt x="0" y="0"/>
                </a:moveTo>
                <a:lnTo>
                  <a:pt x="34111196" y="0"/>
                </a:lnTo>
                <a:lnTo>
                  <a:pt x="34111196" y="27885902"/>
                </a:lnTo>
                <a:lnTo>
                  <a:pt x="0" y="27885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!!c"/>
          <p:cNvSpPr txBox="1"/>
          <p:nvPr/>
        </p:nvSpPr>
        <p:spPr>
          <a:xfrm>
            <a:off x="1028700" y="781535"/>
            <a:ext cx="16230600" cy="1936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5094"/>
              </a:lnSpc>
              <a:spcBef>
                <a:spcPct val="0"/>
              </a:spcBef>
            </a:pPr>
            <a:r>
              <a:rPr lang="en-US" sz="15094" u="none" strike="noStrike" spc="-633" dirty="0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about 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BEF91-9EC3-5721-B4BE-3D01F4E63830}"/>
              </a:ext>
            </a:extLst>
          </p:cNvPr>
          <p:cNvSpPr txBox="1"/>
          <p:nvPr/>
        </p:nvSpPr>
        <p:spPr>
          <a:xfrm>
            <a:off x="1028700" y="2857500"/>
            <a:ext cx="13677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Kollektif"/>
                <a:cs typeface="Kollektif"/>
                <a:sym typeface="Kollektif"/>
              </a:rPr>
              <a:t>Graduated from the Alabama School of Fine Arts in Birmingham</a:t>
            </a:r>
          </a:p>
          <a:p>
            <a:endParaRPr lang="en-US" sz="30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Kollektif"/>
                <a:cs typeface="Kollektif"/>
                <a:sym typeface="Kollektif"/>
              </a:rPr>
              <a:t>Attending the University of Pennsylvania</a:t>
            </a:r>
            <a:endParaRPr lang="en-US" sz="30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Kollektif"/>
                <a:cs typeface="Kollektif"/>
                <a:sym typeface="Kollektif"/>
              </a:rPr>
              <a:t>Majoring in Computer Science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0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Kollektif"/>
                <a:cs typeface="Kollektif"/>
                <a:sym typeface="Kollektif"/>
              </a:rPr>
              <a:t>Data Scholar Intern at Southern Company</a:t>
            </a:r>
            <a:endParaRPr lang="en-US" sz="30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Kollektif"/>
                <a:cs typeface="Kollektif"/>
                <a:sym typeface="Kollektif"/>
              </a:rPr>
              <a:t>Mentored by Seth Brown</a:t>
            </a:r>
            <a:endParaRPr lang="en-US" sz="30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Kollektif"/>
                <a:cs typeface="Kollektif"/>
                <a:sym typeface="Kollektif"/>
              </a:rPr>
              <a:t>Worked on-site at the Alabama Power Headquarters in Birmingham</a:t>
            </a:r>
            <a:endParaRPr lang="en-US" sz="30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9" name="!!a" descr="A red blue and green triangle&#10;&#10;Description automatically generated">
            <a:extLst>
              <a:ext uri="{FF2B5EF4-FFF2-40B4-BE49-F238E27FC236}">
                <a16:creationId xmlns:a16="http://schemas.microsoft.com/office/drawing/2014/main" id="{092631F5-92CA-D034-7F29-A83C3FFC6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266700"/>
            <a:ext cx="2835904" cy="2126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93583" y="-11224988"/>
            <a:ext cx="34111196" cy="27885902"/>
          </a:xfrm>
          <a:custGeom>
            <a:avLst/>
            <a:gdLst/>
            <a:ahLst/>
            <a:cxnLst/>
            <a:rect l="l" t="t" r="r" b="b"/>
            <a:pathLst>
              <a:path w="34111196" h="27885902">
                <a:moveTo>
                  <a:pt x="0" y="0"/>
                </a:moveTo>
                <a:lnTo>
                  <a:pt x="34111196" y="0"/>
                </a:lnTo>
                <a:lnTo>
                  <a:pt x="34111196" y="27885902"/>
                </a:lnTo>
                <a:lnTo>
                  <a:pt x="0" y="27885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pic>
        <p:nvPicPr>
          <p:cNvPr id="5" name="!!a">
            <a:extLst>
              <a:ext uri="{FF2B5EF4-FFF2-40B4-BE49-F238E27FC236}">
                <a16:creationId xmlns:a16="http://schemas.microsoft.com/office/drawing/2014/main" id="{6EBEAD64-3163-3ECA-37DE-85D511FC2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75" y="564356"/>
            <a:ext cx="12211050" cy="915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632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xyz"/>
          <p:cNvSpPr/>
          <p:nvPr/>
        </p:nvSpPr>
        <p:spPr>
          <a:xfrm flipH="1">
            <a:off x="-8039951" y="-2113930"/>
            <a:ext cx="22707876" cy="18563688"/>
          </a:xfrm>
          <a:custGeom>
            <a:avLst/>
            <a:gdLst/>
            <a:ahLst/>
            <a:cxnLst/>
            <a:rect l="l" t="t" r="r" b="b"/>
            <a:pathLst>
              <a:path w="22707876" h="18563688">
                <a:moveTo>
                  <a:pt x="22707875" y="0"/>
                </a:moveTo>
                <a:lnTo>
                  <a:pt x="0" y="0"/>
                </a:lnTo>
                <a:lnTo>
                  <a:pt x="0" y="18563688"/>
                </a:lnTo>
                <a:lnTo>
                  <a:pt x="22707875" y="18563688"/>
                </a:lnTo>
                <a:lnTo>
                  <a:pt x="2270787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!!b"/>
          <p:cNvSpPr txBox="1"/>
          <p:nvPr/>
        </p:nvSpPr>
        <p:spPr>
          <a:xfrm>
            <a:off x="10791883" y="190500"/>
            <a:ext cx="681031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7200" dirty="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project </a:t>
            </a:r>
            <a:r>
              <a:rPr lang="en-US" sz="7200" u="none" strike="noStrike" dirty="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overview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8601" y="-228980"/>
            <a:ext cx="10910756" cy="46104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40"/>
              </a:lnSpc>
            </a:pPr>
            <a:endParaRPr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17FAAE0-B80C-476B-DD5E-6AC30A435C92}"/>
              </a:ext>
            </a:extLst>
          </p:cNvPr>
          <p:cNvGrpSpPr/>
          <p:nvPr/>
        </p:nvGrpSpPr>
        <p:grpSpPr>
          <a:xfrm>
            <a:off x="228601" y="288847"/>
            <a:ext cx="9982199" cy="4092653"/>
            <a:chOff x="228601" y="288847"/>
            <a:chExt cx="10910756" cy="4092653"/>
          </a:xfrm>
        </p:grpSpPr>
        <p:sp>
          <p:nvSpPr>
            <p:cNvPr id="16" name="Freeform 16"/>
            <p:cNvSpPr/>
            <p:nvPr/>
          </p:nvSpPr>
          <p:spPr>
            <a:xfrm>
              <a:off x="228601" y="288847"/>
              <a:ext cx="10910756" cy="4092653"/>
            </a:xfrm>
            <a:custGeom>
              <a:avLst/>
              <a:gdLst/>
              <a:ahLst/>
              <a:cxnLst/>
              <a:rect l="l" t="t" r="r" b="b"/>
              <a:pathLst>
                <a:path w="918941" h="677529">
                  <a:moveTo>
                    <a:pt x="76183" y="0"/>
                  </a:moveTo>
                  <a:lnTo>
                    <a:pt x="842758" y="0"/>
                  </a:lnTo>
                  <a:cubicBezTo>
                    <a:pt x="884833" y="0"/>
                    <a:pt x="918941" y="34108"/>
                    <a:pt x="918941" y="76183"/>
                  </a:cubicBezTo>
                  <a:lnTo>
                    <a:pt x="918941" y="601346"/>
                  </a:lnTo>
                  <a:cubicBezTo>
                    <a:pt x="918941" y="643421"/>
                    <a:pt x="884833" y="677529"/>
                    <a:pt x="842758" y="677529"/>
                  </a:cubicBezTo>
                  <a:lnTo>
                    <a:pt x="76183" y="677529"/>
                  </a:lnTo>
                  <a:cubicBezTo>
                    <a:pt x="34108" y="677529"/>
                    <a:pt x="0" y="643421"/>
                    <a:pt x="0" y="601346"/>
                  </a:cubicBezTo>
                  <a:lnTo>
                    <a:pt x="0" y="76183"/>
                  </a:lnTo>
                  <a:cubicBezTo>
                    <a:pt x="0" y="34108"/>
                    <a:pt x="34108" y="0"/>
                    <a:pt x="7618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33400" y="552577"/>
              <a:ext cx="4584125" cy="538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416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FFFFFF"/>
                  </a:solidFill>
                  <a:latin typeface="Kollektif Bold"/>
                  <a:ea typeface="Kollektif Bold"/>
                  <a:cs typeface="Kollektif Bold"/>
                  <a:sym typeface="Kollektif Bold"/>
                </a:rPr>
                <a:t>what is EIX?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566928" y="1321023"/>
              <a:ext cx="10007184" cy="26032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1" indent="0"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500" u="none" strike="noStrike" dirty="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Energy Information eXchange (EIX) is a data sharing tool utilized by the electric operating companies of Southern Company to share energy, billing, and customer data with key customers and third-party vendors.</a:t>
              </a:r>
            </a:p>
            <a:p>
              <a:pPr marL="0" lvl="1" indent="0" algn="l">
                <a:lnSpc>
                  <a:spcPts val="2940"/>
                </a:lnSpc>
                <a:spcBef>
                  <a:spcPct val="0"/>
                </a:spcBef>
              </a:pPr>
              <a:endParaRPr lang="en-US" sz="2500" dirty="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endParaRPr>
            </a:p>
            <a:p>
              <a:pPr marL="0" lvl="1" indent="0"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500" u="none" strike="noStrike" dirty="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EIX is built in Microsoft Azure and has external APIs available for these partners to integrate with to receive daily data files. </a:t>
              </a:r>
            </a:p>
          </p:txBody>
        </p:sp>
      </p:grpSp>
      <p:sp>
        <p:nvSpPr>
          <p:cNvPr id="24" name="TextBox 17">
            <a:extLst>
              <a:ext uri="{FF2B5EF4-FFF2-40B4-BE49-F238E27FC236}">
                <a16:creationId xmlns:a16="http://schemas.microsoft.com/office/drawing/2014/main" id="{8AD18D70-C88A-2976-DE20-A4A2ED6CA167}"/>
              </a:ext>
            </a:extLst>
          </p:cNvPr>
          <p:cNvSpPr txBox="1"/>
          <p:nvPr/>
        </p:nvSpPr>
        <p:spPr>
          <a:xfrm>
            <a:off x="228601" y="4260353"/>
            <a:ext cx="10910756" cy="46104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40"/>
              </a:lnSpc>
            </a:pPr>
            <a:endParaRPr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D677132-E431-DAFE-EC04-A91A6B9E3CA9}"/>
              </a:ext>
            </a:extLst>
          </p:cNvPr>
          <p:cNvGrpSpPr/>
          <p:nvPr/>
        </p:nvGrpSpPr>
        <p:grpSpPr>
          <a:xfrm>
            <a:off x="228601" y="4625780"/>
            <a:ext cx="9982199" cy="5318320"/>
            <a:chOff x="228601" y="4778180"/>
            <a:chExt cx="10910756" cy="4092653"/>
          </a:xfrm>
        </p:grpSpPr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76CA3C33-C838-0C16-1EF0-C62D7D33C767}"/>
                </a:ext>
              </a:extLst>
            </p:cNvPr>
            <p:cNvSpPr/>
            <p:nvPr/>
          </p:nvSpPr>
          <p:spPr>
            <a:xfrm>
              <a:off x="228601" y="4778180"/>
              <a:ext cx="10910756" cy="4092653"/>
            </a:xfrm>
            <a:custGeom>
              <a:avLst/>
              <a:gdLst/>
              <a:ahLst/>
              <a:cxnLst/>
              <a:rect l="l" t="t" r="r" b="b"/>
              <a:pathLst>
                <a:path w="918941" h="677529">
                  <a:moveTo>
                    <a:pt x="76183" y="0"/>
                  </a:moveTo>
                  <a:lnTo>
                    <a:pt x="842758" y="0"/>
                  </a:lnTo>
                  <a:cubicBezTo>
                    <a:pt x="884833" y="0"/>
                    <a:pt x="918941" y="34108"/>
                    <a:pt x="918941" y="76183"/>
                  </a:cubicBezTo>
                  <a:lnTo>
                    <a:pt x="918941" y="601346"/>
                  </a:lnTo>
                  <a:cubicBezTo>
                    <a:pt x="918941" y="643421"/>
                    <a:pt x="884833" y="677529"/>
                    <a:pt x="842758" y="677529"/>
                  </a:cubicBezTo>
                  <a:lnTo>
                    <a:pt x="76183" y="677529"/>
                  </a:lnTo>
                  <a:cubicBezTo>
                    <a:pt x="34108" y="677529"/>
                    <a:pt x="0" y="643421"/>
                    <a:pt x="0" y="601346"/>
                  </a:cubicBezTo>
                  <a:lnTo>
                    <a:pt x="0" y="76183"/>
                  </a:lnTo>
                  <a:cubicBezTo>
                    <a:pt x="0" y="34108"/>
                    <a:pt x="34108" y="0"/>
                    <a:pt x="7618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3E477E6F-8597-4BC3-E234-22D3E1BA0174}"/>
                </a:ext>
              </a:extLst>
            </p:cNvPr>
            <p:cNvSpPr txBox="1"/>
            <p:nvPr/>
          </p:nvSpPr>
          <p:spPr>
            <a:xfrm>
              <a:off x="533400" y="5041911"/>
              <a:ext cx="5275511" cy="4144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just">
                <a:lnSpc>
                  <a:spcPts val="416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FFFFFF"/>
                  </a:solidFill>
                  <a:latin typeface="Kollektif Bold"/>
                  <a:ea typeface="Kollektif Bold"/>
                  <a:cs typeface="Kollektif Bold"/>
                  <a:sym typeface="Kollektif Bold"/>
                </a:rPr>
                <a:t>what is the problem?</a:t>
              </a:r>
            </a:p>
          </p:txBody>
        </p: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917DED70-AF0F-E7DF-F245-6145A0DC59BD}"/>
                </a:ext>
              </a:extLst>
            </p:cNvPr>
            <p:cNvSpPr txBox="1"/>
            <p:nvPr/>
          </p:nvSpPr>
          <p:spPr>
            <a:xfrm>
              <a:off x="566928" y="5602466"/>
              <a:ext cx="10007184" cy="29751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1" indent="0"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500" u="none" strike="noStrike" dirty="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Currently, the team supporting EIX has a need for better visibility into API health, API log details, and API infrastructure information. </a:t>
              </a:r>
            </a:p>
            <a:p>
              <a:pPr marL="0" lvl="1" indent="0" algn="l">
                <a:lnSpc>
                  <a:spcPts val="2940"/>
                </a:lnSpc>
                <a:spcBef>
                  <a:spcPct val="0"/>
                </a:spcBef>
              </a:pPr>
              <a:endParaRPr lang="en-US" sz="2500" dirty="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endParaRPr>
            </a:p>
            <a:p>
              <a:pPr marL="0" lvl="1" indent="0"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500" u="none" strike="noStrike" dirty="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The team must currently spend time digging into logs and developing custom queries whenever issues or questions arise about API usage. </a:t>
              </a:r>
            </a:p>
            <a:p>
              <a:pPr marL="0" lvl="1" indent="0" algn="l">
                <a:lnSpc>
                  <a:spcPts val="2940"/>
                </a:lnSpc>
                <a:spcBef>
                  <a:spcPct val="0"/>
                </a:spcBef>
              </a:pPr>
              <a:endParaRPr lang="en-US" sz="2500" dirty="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endParaRPr>
            </a:p>
            <a:p>
              <a:pPr marL="0" lvl="1" indent="0"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500" u="none" strike="noStrike" dirty="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This approach is often reactive to issues, rather than proactively identifying potential problems or risks.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13C7232-5F46-8B83-EBD5-AC7A011AA066}"/>
              </a:ext>
            </a:extLst>
          </p:cNvPr>
          <p:cNvGrpSpPr/>
          <p:nvPr/>
        </p:nvGrpSpPr>
        <p:grpSpPr>
          <a:xfrm>
            <a:off x="10363200" y="1257301"/>
            <a:ext cx="7800917" cy="8719898"/>
            <a:chOff x="228601" y="4778180"/>
            <a:chExt cx="10910756" cy="4092653"/>
          </a:xfrm>
        </p:grpSpPr>
        <p:sp>
          <p:nvSpPr>
            <p:cNvPr id="30" name="!!pll">
              <a:extLst>
                <a:ext uri="{FF2B5EF4-FFF2-40B4-BE49-F238E27FC236}">
                  <a16:creationId xmlns:a16="http://schemas.microsoft.com/office/drawing/2014/main" id="{3C292E5F-1C2C-03D6-7572-B51DE8839BD0}"/>
                </a:ext>
              </a:extLst>
            </p:cNvPr>
            <p:cNvSpPr/>
            <p:nvPr/>
          </p:nvSpPr>
          <p:spPr>
            <a:xfrm>
              <a:off x="228601" y="4778180"/>
              <a:ext cx="10910756" cy="4092653"/>
            </a:xfrm>
            <a:custGeom>
              <a:avLst/>
              <a:gdLst/>
              <a:ahLst/>
              <a:cxnLst/>
              <a:rect l="l" t="t" r="r" b="b"/>
              <a:pathLst>
                <a:path w="918941" h="677529">
                  <a:moveTo>
                    <a:pt x="76183" y="0"/>
                  </a:moveTo>
                  <a:lnTo>
                    <a:pt x="842758" y="0"/>
                  </a:lnTo>
                  <a:cubicBezTo>
                    <a:pt x="884833" y="0"/>
                    <a:pt x="918941" y="34108"/>
                    <a:pt x="918941" y="76183"/>
                  </a:cubicBezTo>
                  <a:lnTo>
                    <a:pt x="918941" y="601346"/>
                  </a:lnTo>
                  <a:cubicBezTo>
                    <a:pt x="918941" y="643421"/>
                    <a:pt x="884833" y="677529"/>
                    <a:pt x="842758" y="677529"/>
                  </a:cubicBezTo>
                  <a:lnTo>
                    <a:pt x="76183" y="677529"/>
                  </a:lnTo>
                  <a:cubicBezTo>
                    <a:pt x="34108" y="677529"/>
                    <a:pt x="0" y="643421"/>
                    <a:pt x="0" y="601346"/>
                  </a:cubicBezTo>
                  <a:lnTo>
                    <a:pt x="0" y="76183"/>
                  </a:lnTo>
                  <a:cubicBezTo>
                    <a:pt x="0" y="34108"/>
                    <a:pt x="34108" y="0"/>
                    <a:pt x="7618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18">
              <a:extLst>
                <a:ext uri="{FF2B5EF4-FFF2-40B4-BE49-F238E27FC236}">
                  <a16:creationId xmlns:a16="http://schemas.microsoft.com/office/drawing/2014/main" id="{B4A79856-485F-FCCD-7702-912C770ECCE4}"/>
                </a:ext>
              </a:extLst>
            </p:cNvPr>
            <p:cNvSpPr txBox="1"/>
            <p:nvPr/>
          </p:nvSpPr>
          <p:spPr>
            <a:xfrm>
              <a:off x="739027" y="4895044"/>
              <a:ext cx="10040713" cy="3210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just">
                <a:lnSpc>
                  <a:spcPts val="416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FFFFFF"/>
                  </a:solidFill>
                  <a:latin typeface="Kollektif Bold"/>
                  <a:ea typeface="Kollektif Bold"/>
                  <a:cs typeface="Kollektif Bold"/>
                  <a:sym typeface="Kollektif Bold"/>
                </a:rPr>
                <a:t>what is our solution?</a:t>
              </a:r>
            </a:p>
          </p:txBody>
        </p:sp>
        <p:sp>
          <p:nvSpPr>
            <p:cNvPr id="32" name="TextBox 19">
              <a:extLst>
                <a:ext uri="{FF2B5EF4-FFF2-40B4-BE49-F238E27FC236}">
                  <a16:creationId xmlns:a16="http://schemas.microsoft.com/office/drawing/2014/main" id="{10F2C826-E925-B2C1-D27F-A8F9F6959E9D}"/>
                </a:ext>
              </a:extLst>
            </p:cNvPr>
            <p:cNvSpPr txBox="1"/>
            <p:nvPr/>
          </p:nvSpPr>
          <p:spPr>
            <a:xfrm>
              <a:off x="735343" y="5278878"/>
              <a:ext cx="10007184" cy="2792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1" indent="0"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P</a:t>
              </a:r>
              <a:r>
                <a:rPr lang="en-US" sz="2800" b="1" u="none" strike="noStrike" dirty="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rimary goal</a:t>
              </a:r>
              <a:endParaRPr lang="en-US" sz="1000" b="1" u="none" strike="noStrike" dirty="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endParaRPr>
            </a:p>
            <a:p>
              <a:pPr marL="342900" lvl="1" indent="-342900" algn="l">
                <a:lnSpc>
                  <a:spcPts val="294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2500" u="none" strike="noStrike" dirty="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Develop a dashboard within Microsoft Azure that would allow the team to better identify issues as they happen and more quickly respond. </a:t>
              </a:r>
            </a:p>
            <a:p>
              <a:pPr marL="342900" lvl="1" indent="-342900" algn="l">
                <a:lnSpc>
                  <a:spcPts val="294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sz="2500" dirty="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endParaRPr>
            </a:p>
            <a:p>
              <a:pPr marL="342900" lvl="1" indent="-342900" algn="l">
                <a:lnSpc>
                  <a:spcPts val="294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2500" u="none" strike="noStrike" dirty="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The dashboard should include details on both API health and infrastructure information. </a:t>
              </a:r>
            </a:p>
            <a:p>
              <a:pPr marL="0" lvl="1" indent="0" algn="l">
                <a:lnSpc>
                  <a:spcPts val="2940"/>
                </a:lnSpc>
                <a:spcBef>
                  <a:spcPct val="0"/>
                </a:spcBef>
              </a:pPr>
              <a:endParaRPr lang="en-US" sz="2500" u="none" strike="noStrike" dirty="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endParaRPr>
            </a:p>
            <a:p>
              <a:pPr marL="0" lvl="1" indent="0"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S</a:t>
              </a:r>
              <a:r>
                <a:rPr lang="en-US" sz="2800" b="1" u="none" strike="noStrike" dirty="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econdary goal</a:t>
              </a:r>
            </a:p>
            <a:p>
              <a:pPr marL="342900" lvl="1" indent="-342900" algn="l">
                <a:lnSpc>
                  <a:spcPts val="294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2500" u="none" strike="noStrike" dirty="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Develop a dashboard within Databricks to support the team’s data anomaly tracking work.</a:t>
              </a:r>
            </a:p>
            <a:p>
              <a:pPr marL="342900" lvl="1" indent="-342900" algn="l">
                <a:lnSpc>
                  <a:spcPts val="294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sz="2500" u="none" strike="noStrike" dirty="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endParaRPr>
            </a:p>
            <a:p>
              <a:pPr marL="342900" lvl="1" indent="-342900" algn="l">
                <a:lnSpc>
                  <a:spcPts val="294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2500" u="none" strike="noStrike" dirty="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Each day, potentially millions of data points are uploaded to EIX’s Databricks </a:t>
              </a:r>
              <a:r>
                <a:rPr lang="en-US" sz="2500" dirty="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warehouse</a:t>
              </a:r>
              <a:r>
                <a:rPr lang="en-US" sz="2500" u="none" strike="noStrike" dirty="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, so it is important to leverage data techniques to identify any anomalies in the data.</a:t>
              </a:r>
            </a:p>
          </p:txBody>
        </p:sp>
      </p:grpSp>
      <p:pic>
        <p:nvPicPr>
          <p:cNvPr id="1026" name="!!a">
            <a:extLst>
              <a:ext uri="{FF2B5EF4-FFF2-40B4-BE49-F238E27FC236}">
                <a16:creationId xmlns:a16="http://schemas.microsoft.com/office/drawing/2014/main" id="{673F331C-7548-8130-79A7-05B610881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8792">
            <a:off x="-1186538" y="-12118675"/>
            <a:ext cx="21340665" cy="19793467"/>
          </a:xfrm>
          <a:custGeom>
            <a:avLst/>
            <a:gdLst/>
            <a:ahLst/>
            <a:cxnLst/>
            <a:rect l="l" t="t" r="r" b="b"/>
            <a:pathLst>
              <a:path w="21340665" h="19793467">
                <a:moveTo>
                  <a:pt x="0" y="0"/>
                </a:moveTo>
                <a:lnTo>
                  <a:pt x="21340665" y="0"/>
                </a:lnTo>
                <a:lnTo>
                  <a:pt x="21340665" y="19793467"/>
                </a:lnTo>
                <a:lnTo>
                  <a:pt x="0" y="197934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!!q">
            <a:extLst>
              <a:ext uri="{FF2B5EF4-FFF2-40B4-BE49-F238E27FC236}">
                <a16:creationId xmlns:a16="http://schemas.microsoft.com/office/drawing/2014/main" id="{0CBD987D-5F2E-47FC-AD42-C3EE842E0313}"/>
              </a:ext>
            </a:extLst>
          </p:cNvPr>
          <p:cNvGrpSpPr/>
          <p:nvPr/>
        </p:nvGrpSpPr>
        <p:grpSpPr>
          <a:xfrm>
            <a:off x="1028700" y="571500"/>
            <a:ext cx="16230600" cy="9144000"/>
            <a:chOff x="1028700" y="1028700"/>
            <a:chExt cx="16230600" cy="91440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D71F91C-E0DE-0821-6E1C-FF4BB76F6468}"/>
                </a:ext>
              </a:extLst>
            </p:cNvPr>
            <p:cNvGrpSpPr/>
            <p:nvPr/>
          </p:nvGrpSpPr>
          <p:grpSpPr>
            <a:xfrm>
              <a:off x="1028700" y="1028700"/>
              <a:ext cx="7775506" cy="9144000"/>
              <a:chOff x="1028700" y="1028700"/>
              <a:chExt cx="7775506" cy="9144000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1028700" y="1028700"/>
                <a:ext cx="7775506" cy="9144000"/>
                <a:chOff x="0" y="0"/>
                <a:chExt cx="1378656" cy="1459170"/>
              </a:xfrm>
            </p:grpSpPr>
            <p:sp>
              <p:nvSpPr>
                <p:cNvPr id="4" name="!!pll"/>
                <p:cNvSpPr/>
                <p:nvPr/>
              </p:nvSpPr>
              <p:spPr>
                <a:xfrm>
                  <a:off x="0" y="0"/>
                  <a:ext cx="1378656" cy="145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656" h="1459170">
                      <a:moveTo>
                        <a:pt x="50780" y="0"/>
                      </a:moveTo>
                      <a:lnTo>
                        <a:pt x="1327876" y="0"/>
                      </a:lnTo>
                      <a:cubicBezTo>
                        <a:pt x="1355921" y="0"/>
                        <a:pt x="1378656" y="22735"/>
                        <a:pt x="1378656" y="50780"/>
                      </a:cubicBezTo>
                      <a:lnTo>
                        <a:pt x="1378656" y="1408391"/>
                      </a:lnTo>
                      <a:cubicBezTo>
                        <a:pt x="1378656" y="1436436"/>
                        <a:pt x="1355921" y="1459170"/>
                        <a:pt x="1327876" y="1459170"/>
                      </a:cubicBezTo>
                      <a:lnTo>
                        <a:pt x="50780" y="1459170"/>
                      </a:lnTo>
                      <a:cubicBezTo>
                        <a:pt x="22735" y="1459170"/>
                        <a:pt x="0" y="1436436"/>
                        <a:pt x="0" y="1408391"/>
                      </a:cubicBezTo>
                      <a:lnTo>
                        <a:pt x="0" y="50780"/>
                      </a:lnTo>
                      <a:cubicBezTo>
                        <a:pt x="0" y="22735"/>
                        <a:pt x="22735" y="0"/>
                        <a:pt x="50780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1905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" name="TextBox 5"/>
                <p:cNvSpPr txBox="1"/>
                <p:nvPr/>
              </p:nvSpPr>
              <p:spPr>
                <a:xfrm>
                  <a:off x="0" y="-85725"/>
                  <a:ext cx="1378656" cy="154489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94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!!abc"/>
              <p:cNvSpPr txBox="1"/>
              <p:nvPr/>
            </p:nvSpPr>
            <p:spPr>
              <a:xfrm>
                <a:off x="1506567" y="1396641"/>
                <a:ext cx="6819771" cy="85125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72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Kollektif"/>
                    <a:ea typeface="Kollektif"/>
                    <a:cs typeface="Kollektif"/>
                    <a:sym typeface="Kollektif"/>
                  </a:rPr>
                  <a:t>Azure Dashboard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41D9AE-185B-0075-8170-50DB40566AA0}"/>
                  </a:ext>
                </a:extLst>
              </p:cNvPr>
              <p:cNvSpPr txBox="1"/>
              <p:nvPr/>
            </p:nvSpPr>
            <p:spPr>
              <a:xfrm>
                <a:off x="1182652" y="5753100"/>
                <a:ext cx="7467600" cy="4324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u="none" strike="noStrike" dirty="0">
                    <a:solidFill>
                      <a:srgbClr val="FFFFFF"/>
                    </a:solidFill>
                    <a:latin typeface="Kollektif"/>
                    <a:ea typeface="Kollektif"/>
                    <a:cs typeface="Kollektif"/>
                    <a:sym typeface="Kollektif"/>
                  </a:rPr>
                  <a:t>This dashboard reports on various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u="none" strike="noStrike" dirty="0">
                    <a:solidFill>
                      <a:srgbClr val="FFFFFF"/>
                    </a:solidFill>
                    <a:latin typeface="Kollektif"/>
                    <a:ea typeface="Kollektif"/>
                    <a:cs typeface="Kollektif"/>
                    <a:sym typeface="Kollektif"/>
                  </a:rPr>
                  <a:t>customer analytics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500" u="none" strike="noStrike" dirty="0">
                    <a:solidFill>
                      <a:srgbClr val="FFFFFF"/>
                    </a:solidFill>
                    <a:latin typeface="Kollektif"/>
                    <a:ea typeface="Kollektif"/>
                    <a:cs typeface="Kollektif"/>
                    <a:sym typeface="Kollektif"/>
                  </a:rPr>
                  <a:t>failed requests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500" u="none" strike="noStrike" dirty="0">
                    <a:solidFill>
                      <a:srgbClr val="FFFFFF"/>
                    </a:solidFill>
                    <a:latin typeface="Kollektif"/>
                    <a:ea typeface="Kollektif"/>
                    <a:cs typeface="Kollektif"/>
                    <a:sym typeface="Kollektif"/>
                  </a:rPr>
                  <a:t>server response time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500" u="none" strike="noStrike" dirty="0">
                    <a:solidFill>
                      <a:srgbClr val="FFFFFF"/>
                    </a:solidFill>
                    <a:latin typeface="Kollektif"/>
                    <a:ea typeface="Kollektif"/>
                    <a:cs typeface="Kollektif"/>
                    <a:sym typeface="Kollektif"/>
                  </a:rPr>
                  <a:t>API latency, etc.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u="none" strike="noStrike" dirty="0">
                    <a:solidFill>
                      <a:srgbClr val="FFFFFF"/>
                    </a:solidFill>
                    <a:latin typeface="Kollektif"/>
                    <a:ea typeface="Kollektif"/>
                    <a:cs typeface="Kollektif"/>
                    <a:sym typeface="Kollektif"/>
                  </a:rPr>
                  <a:t>technical analytics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500" u="none" strike="noStrike" dirty="0">
                    <a:solidFill>
                      <a:srgbClr val="FFFFFF"/>
                    </a:solidFill>
                    <a:latin typeface="Kollektif"/>
                    <a:ea typeface="Kollektif"/>
                    <a:cs typeface="Kollektif"/>
                    <a:sym typeface="Kollektif"/>
                  </a:rPr>
                  <a:t>partner API usage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500" u="none" strike="noStrike" dirty="0">
                    <a:solidFill>
                      <a:srgbClr val="FFFFFF"/>
                    </a:solidFill>
                    <a:latin typeface="Kollektif"/>
                    <a:ea typeface="Kollektif"/>
                    <a:cs typeface="Kollektif"/>
                    <a:sym typeface="Kollektif"/>
                  </a:rPr>
                  <a:t>partner data downloaded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u="none" strike="noStrike" dirty="0">
                    <a:solidFill>
                      <a:srgbClr val="FFFFFF"/>
                    </a:solidFill>
                    <a:latin typeface="Kollektif"/>
                    <a:ea typeface="Kollektif"/>
                    <a:cs typeface="Kollektif"/>
                    <a:sym typeface="Kollektif"/>
                  </a:rPr>
                  <a:t>miscellaneous metrics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500" u="none" strike="noStrike" dirty="0">
                    <a:solidFill>
                      <a:srgbClr val="FFFFFF"/>
                    </a:solidFill>
                    <a:latin typeface="Kollektif"/>
                    <a:ea typeface="Kollektif"/>
                    <a:cs typeface="Kollektif"/>
                    <a:sym typeface="Kollektif"/>
                  </a:rPr>
                  <a:t>Azure’s total cost of ownership</a:t>
                </a:r>
                <a:r>
                  <a:rPr lang="en-US" sz="2500" dirty="0">
                    <a:solidFill>
                      <a:srgbClr val="FFFFFF"/>
                    </a:solidFill>
                    <a:latin typeface="Kollektif"/>
                    <a:ea typeface="Kollektif"/>
                    <a:cs typeface="Kollektif"/>
                    <a:sym typeface="Kollektif"/>
                  </a:rPr>
                  <a:t> </a:t>
                </a:r>
                <a:r>
                  <a:rPr lang="en-US" sz="2500" u="none" strike="noStrike" dirty="0">
                    <a:solidFill>
                      <a:srgbClr val="FFFFFF"/>
                    </a:solidFill>
                    <a:latin typeface="Kollektif"/>
                    <a:ea typeface="Kollektif"/>
                    <a:cs typeface="Kollektif"/>
                    <a:sym typeface="Kollektif"/>
                  </a:rPr>
                  <a:t>(TCO)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500" dirty="0">
                    <a:solidFill>
                      <a:srgbClr val="FFFFFF"/>
                    </a:solidFill>
                    <a:latin typeface="Kollektif"/>
                    <a:ea typeface="Kollektif"/>
                    <a:cs typeface="Kollektif"/>
                    <a:sym typeface="Kollektif"/>
                  </a:rPr>
                  <a:t>s</a:t>
                </a:r>
                <a:r>
                  <a:rPr lang="en-US" sz="2500" u="none" strike="noStrike" dirty="0">
                    <a:solidFill>
                      <a:srgbClr val="FFFFFF"/>
                    </a:solidFill>
                    <a:latin typeface="Kollektif"/>
                    <a:ea typeface="Kollektif"/>
                    <a:cs typeface="Kollektif"/>
                    <a:sym typeface="Kollektif"/>
                  </a:rPr>
                  <a:t>ummary of availability tests</a:t>
                </a:r>
                <a:endParaRPr lang="en-US" sz="2500" dirty="0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0BF979D-7DCB-5CE6-C6C7-6C2B9BB6C17D}"/>
                  </a:ext>
                </a:extLst>
              </p:cNvPr>
              <p:cNvGrpSpPr/>
              <p:nvPr/>
            </p:nvGrpSpPr>
            <p:grpSpPr>
              <a:xfrm>
                <a:off x="1182652" y="2402409"/>
                <a:ext cx="7467600" cy="3274491"/>
                <a:chOff x="1182652" y="2615841"/>
                <a:chExt cx="7467600" cy="3274491"/>
              </a:xfrm>
            </p:grpSpPr>
            <p:pic>
              <p:nvPicPr>
                <p:cNvPr id="16" name="!!pla">
                  <a:extLst>
                    <a:ext uri="{FF2B5EF4-FFF2-40B4-BE49-F238E27FC236}">
                      <a16:creationId xmlns:a16="http://schemas.microsoft.com/office/drawing/2014/main" id="{D6491D94-A6F1-85FB-D29F-79384BA7DB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82652" y="2615841"/>
                  <a:ext cx="7467600" cy="3274491"/>
                </a:xfrm>
                <a:prstGeom prst="rect">
                  <a:avLst/>
                </a:prstGeom>
              </p:spPr>
            </p:pic>
            <p:pic>
              <p:nvPicPr>
                <p:cNvPr id="1028" name="!!p4">
                  <a:extLst>
                    <a:ext uri="{FF2B5EF4-FFF2-40B4-BE49-F238E27FC236}">
                      <a16:creationId xmlns:a16="http://schemas.microsoft.com/office/drawing/2014/main" id="{9D25C4FE-3D1C-583B-9FF2-8F139F2478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10200" y="3753265"/>
                  <a:ext cx="1600200" cy="5665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D1D849D-A651-E5EE-1ACE-DD85BA5B9FA5}"/>
                </a:ext>
              </a:extLst>
            </p:cNvPr>
            <p:cNvGrpSpPr/>
            <p:nvPr/>
          </p:nvGrpSpPr>
          <p:grpSpPr>
            <a:xfrm>
              <a:off x="9483794" y="1028700"/>
              <a:ext cx="7775506" cy="9144000"/>
              <a:chOff x="9483794" y="1028700"/>
              <a:chExt cx="7775506" cy="9144000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9483794" y="1028700"/>
                <a:ext cx="7775506" cy="9144000"/>
                <a:chOff x="0" y="0"/>
                <a:chExt cx="1378656" cy="1459170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0"/>
                  <a:ext cx="1378656" cy="145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656" h="1459170">
                      <a:moveTo>
                        <a:pt x="50780" y="0"/>
                      </a:moveTo>
                      <a:lnTo>
                        <a:pt x="1327876" y="0"/>
                      </a:lnTo>
                      <a:cubicBezTo>
                        <a:pt x="1355921" y="0"/>
                        <a:pt x="1378656" y="22735"/>
                        <a:pt x="1378656" y="50780"/>
                      </a:cubicBezTo>
                      <a:lnTo>
                        <a:pt x="1378656" y="1408391"/>
                      </a:lnTo>
                      <a:cubicBezTo>
                        <a:pt x="1378656" y="1436436"/>
                        <a:pt x="1355921" y="1459170"/>
                        <a:pt x="1327876" y="1459170"/>
                      </a:cubicBezTo>
                      <a:lnTo>
                        <a:pt x="50780" y="1459170"/>
                      </a:lnTo>
                      <a:cubicBezTo>
                        <a:pt x="22735" y="1459170"/>
                        <a:pt x="0" y="1436436"/>
                        <a:pt x="0" y="1408391"/>
                      </a:cubicBezTo>
                      <a:lnTo>
                        <a:pt x="0" y="50780"/>
                      </a:lnTo>
                      <a:cubicBezTo>
                        <a:pt x="0" y="22735"/>
                        <a:pt x="22735" y="0"/>
                        <a:pt x="50780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1905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0" y="-85725"/>
                  <a:ext cx="1378656" cy="154489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94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TextBox 11"/>
              <p:cNvSpPr txBox="1"/>
              <p:nvPr/>
            </p:nvSpPr>
            <p:spPr>
              <a:xfrm>
                <a:off x="9961662" y="1396641"/>
                <a:ext cx="6819771" cy="85125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72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Kollektif"/>
                    <a:ea typeface="Kollektif"/>
                    <a:cs typeface="Kollektif"/>
                    <a:sym typeface="Kollektif"/>
                  </a:rPr>
                  <a:t>Databricks Dashboard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602A36FB-4AC5-AFEA-FDEC-B24FE84158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37748" y="2402409"/>
                <a:ext cx="7467600" cy="3274491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C5AF865-6B6F-1D23-F68A-FEDB08CA1BF4}"/>
                  </a:ext>
                </a:extLst>
              </p:cNvPr>
              <p:cNvSpPr txBox="1"/>
              <p:nvPr/>
            </p:nvSpPr>
            <p:spPr>
              <a:xfrm>
                <a:off x="9651700" y="5753100"/>
                <a:ext cx="7467600" cy="3939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u="none" strike="noStrike" dirty="0">
                    <a:solidFill>
                      <a:srgbClr val="FFFFFF"/>
                    </a:solidFill>
                    <a:latin typeface="Kollektif"/>
                    <a:ea typeface="Kollektif"/>
                    <a:cs typeface="Kollektif"/>
                    <a:sym typeface="Kollektif"/>
                  </a:rPr>
                  <a:t>This dashboard reports on various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u="none" strike="noStrike" dirty="0">
                    <a:solidFill>
                      <a:srgbClr val="FFFFFF"/>
                    </a:solidFill>
                    <a:latin typeface="Kollektif"/>
                    <a:ea typeface="Kollektif"/>
                    <a:cs typeface="Kollektif"/>
                    <a:sym typeface="Kollektif"/>
                  </a:rPr>
                  <a:t>energy usage metrics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500" u="none" strike="noStrike" dirty="0">
                    <a:solidFill>
                      <a:srgbClr val="FFFFFF"/>
                    </a:solidFill>
                    <a:latin typeface="Kollektif"/>
                    <a:ea typeface="Kollektif"/>
                    <a:cs typeface="Kollektif"/>
                    <a:sym typeface="Kollektif"/>
                  </a:rPr>
                  <a:t>energy usage over time by operating companies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u="none" strike="noStrike" dirty="0">
                    <a:solidFill>
                      <a:srgbClr val="FFFFFF"/>
                    </a:solidFill>
                    <a:latin typeface="Kollektif"/>
                    <a:ea typeface="Kollektif"/>
                    <a:cs typeface="Kollektif"/>
                    <a:sym typeface="Kollektif"/>
                  </a:rPr>
                  <a:t>customer billing data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500" u="none" strike="noStrike" dirty="0">
                    <a:solidFill>
                      <a:srgbClr val="FFFFFF"/>
                    </a:solidFill>
                    <a:latin typeface="Kollektif"/>
                    <a:ea typeface="Kollektif"/>
                    <a:cs typeface="Kollektif"/>
                    <a:sym typeface="Kollektif"/>
                  </a:rPr>
                  <a:t>total amount due to date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500" u="none" strike="noStrike" dirty="0">
                    <a:solidFill>
                      <a:srgbClr val="FFFFFF"/>
                    </a:solidFill>
                    <a:latin typeface="Kollektif"/>
                    <a:ea typeface="Kollektif"/>
                    <a:cs typeface="Kollektif"/>
                    <a:sym typeface="Kollektif"/>
                  </a:rPr>
                  <a:t>total amount received to date, etc.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u="none" strike="noStrike" dirty="0">
                    <a:solidFill>
                      <a:srgbClr val="FFFFFF"/>
                    </a:solidFill>
                    <a:latin typeface="Kollektif"/>
                    <a:ea typeface="Kollektif"/>
                    <a:cs typeface="Kollektif"/>
                    <a:sym typeface="Kollektif"/>
                  </a:rPr>
                  <a:t>account metrics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500" u="none" strike="noStrike" dirty="0">
                    <a:solidFill>
                      <a:srgbClr val="FFFFFF"/>
                    </a:solidFill>
                    <a:latin typeface="Kollektif"/>
                    <a:ea typeface="Kollektif"/>
                    <a:cs typeface="Kollektif"/>
                    <a:sym typeface="Kollektif"/>
                  </a:rPr>
                  <a:t>number of customer accounts by state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u="none" strike="noStrike" dirty="0">
                    <a:solidFill>
                      <a:srgbClr val="FFFFFF"/>
                    </a:solidFill>
                    <a:latin typeface="Kollektif"/>
                    <a:ea typeface="Kollektif"/>
                    <a:cs typeface="Kollektif"/>
                    <a:sym typeface="Kollektif"/>
                  </a:rPr>
                  <a:t>data anomaly counts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00245" y="-8263700"/>
            <a:ext cx="32800490" cy="26814401"/>
          </a:xfrm>
          <a:custGeom>
            <a:avLst/>
            <a:gdLst/>
            <a:ahLst/>
            <a:cxnLst/>
            <a:rect l="l" t="t" r="r" b="b"/>
            <a:pathLst>
              <a:path w="32800490" h="26814401">
                <a:moveTo>
                  <a:pt x="0" y="0"/>
                </a:moveTo>
                <a:lnTo>
                  <a:pt x="32800490" y="0"/>
                </a:lnTo>
                <a:lnTo>
                  <a:pt x="32800490" y="26814400"/>
                </a:lnTo>
                <a:lnTo>
                  <a:pt x="0" y="26814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B653EA-F48B-8D6F-7644-D2FCFD1E4050}"/>
              </a:ext>
            </a:extLst>
          </p:cNvPr>
          <p:cNvGrpSpPr/>
          <p:nvPr/>
        </p:nvGrpSpPr>
        <p:grpSpPr>
          <a:xfrm>
            <a:off x="0" y="1"/>
            <a:ext cx="18270644" cy="10287000"/>
            <a:chOff x="0" y="1"/>
            <a:chExt cx="18270644" cy="10287000"/>
          </a:xfrm>
        </p:grpSpPr>
        <p:pic>
          <p:nvPicPr>
            <p:cNvPr id="7" name="!!pla">
              <a:extLst>
                <a:ext uri="{FF2B5EF4-FFF2-40B4-BE49-F238E27FC236}">
                  <a16:creationId xmlns:a16="http://schemas.microsoft.com/office/drawing/2014/main" id="{B1FB23FC-5B3F-A844-A15E-789355148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8270644" cy="10287000"/>
            </a:xfrm>
            <a:prstGeom prst="rect">
              <a:avLst/>
            </a:prstGeom>
          </p:spPr>
        </p:pic>
        <p:pic>
          <p:nvPicPr>
            <p:cNvPr id="8" name="!!p4">
              <a:extLst>
                <a:ext uri="{FF2B5EF4-FFF2-40B4-BE49-F238E27FC236}">
                  <a16:creationId xmlns:a16="http://schemas.microsoft.com/office/drawing/2014/main" id="{77F7BC0C-EBC2-E1F9-1AF0-D2297B4935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3200" y="3771900"/>
              <a:ext cx="3886200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00245" y="-8263700"/>
            <a:ext cx="32800490" cy="26814401"/>
          </a:xfrm>
          <a:custGeom>
            <a:avLst/>
            <a:gdLst/>
            <a:ahLst/>
            <a:cxnLst/>
            <a:rect l="l" t="t" r="r" b="b"/>
            <a:pathLst>
              <a:path w="32800490" h="26814401">
                <a:moveTo>
                  <a:pt x="0" y="0"/>
                </a:moveTo>
                <a:lnTo>
                  <a:pt x="32800490" y="0"/>
                </a:lnTo>
                <a:lnTo>
                  <a:pt x="32800490" y="26814400"/>
                </a:lnTo>
                <a:lnTo>
                  <a:pt x="0" y="26814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!!lopp">
            <a:extLst>
              <a:ext uri="{FF2B5EF4-FFF2-40B4-BE49-F238E27FC236}">
                <a16:creationId xmlns:a16="http://schemas.microsoft.com/office/drawing/2014/main" id="{B6462E77-431A-5AAF-3EE8-A3C1754B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792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8039951" y="-2113930"/>
            <a:ext cx="22707876" cy="18563688"/>
          </a:xfrm>
          <a:custGeom>
            <a:avLst/>
            <a:gdLst/>
            <a:ahLst/>
            <a:cxnLst/>
            <a:rect l="l" t="t" r="r" b="b"/>
            <a:pathLst>
              <a:path w="22707876" h="18563688">
                <a:moveTo>
                  <a:pt x="22707875" y="0"/>
                </a:moveTo>
                <a:lnTo>
                  <a:pt x="0" y="0"/>
                </a:lnTo>
                <a:lnTo>
                  <a:pt x="0" y="18563688"/>
                </a:lnTo>
                <a:lnTo>
                  <a:pt x="22707875" y="18563688"/>
                </a:lnTo>
                <a:lnTo>
                  <a:pt x="2270787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!!end"/>
          <p:cNvSpPr txBox="1"/>
          <p:nvPr/>
        </p:nvSpPr>
        <p:spPr>
          <a:xfrm>
            <a:off x="402368" y="5311079"/>
            <a:ext cx="5823238" cy="2962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800" dirty="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s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Kollektif"/>
                <a:cs typeface="Kollektif"/>
                <a:sym typeface="Kollektif"/>
              </a:rPr>
              <a:t>kills</a:t>
            </a:r>
          </a:p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ollektif"/>
              <a:ea typeface="Kollektif"/>
              <a:cs typeface="Kollektif"/>
              <a:sym typeface="Kollektif"/>
            </a:endParaRPr>
          </a:p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800" dirty="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gain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Kollektif"/>
                <a:cs typeface="Kollektif"/>
                <a:sym typeface="Kollektif"/>
              </a:rPr>
              <a:t>ed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70CC2C-AD44-ADC6-8F3A-59DCF6073644}"/>
              </a:ext>
            </a:extLst>
          </p:cNvPr>
          <p:cNvGrpSpPr/>
          <p:nvPr/>
        </p:nvGrpSpPr>
        <p:grpSpPr>
          <a:xfrm>
            <a:off x="304801" y="326452"/>
            <a:ext cx="5105400" cy="3826448"/>
            <a:chOff x="5956605" y="1285038"/>
            <a:chExt cx="5182751" cy="3821209"/>
          </a:xfrm>
        </p:grpSpPr>
        <p:grpSp>
          <p:nvGrpSpPr>
            <p:cNvPr id="15" name="Group 15"/>
            <p:cNvGrpSpPr/>
            <p:nvPr/>
          </p:nvGrpSpPr>
          <p:grpSpPr>
            <a:xfrm>
              <a:off x="5956605" y="1285038"/>
              <a:ext cx="5182751" cy="3821209"/>
              <a:chOff x="0" y="0"/>
              <a:chExt cx="918941" cy="67752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918941" cy="677529"/>
              </a:xfrm>
              <a:custGeom>
                <a:avLst/>
                <a:gdLst/>
                <a:ahLst/>
                <a:cxnLst/>
                <a:rect l="l" t="t" r="r" b="b"/>
                <a:pathLst>
                  <a:path w="918941" h="677529">
                    <a:moveTo>
                      <a:pt x="76183" y="0"/>
                    </a:moveTo>
                    <a:lnTo>
                      <a:pt x="842758" y="0"/>
                    </a:lnTo>
                    <a:cubicBezTo>
                      <a:pt x="884833" y="0"/>
                      <a:pt x="918941" y="34108"/>
                      <a:pt x="918941" y="76183"/>
                    </a:cubicBezTo>
                    <a:lnTo>
                      <a:pt x="918941" y="601346"/>
                    </a:lnTo>
                    <a:cubicBezTo>
                      <a:pt x="918941" y="643421"/>
                      <a:pt x="884833" y="677529"/>
                      <a:pt x="842758" y="677529"/>
                    </a:cubicBezTo>
                    <a:lnTo>
                      <a:pt x="76183" y="677529"/>
                    </a:lnTo>
                    <a:cubicBezTo>
                      <a:pt x="34108" y="677529"/>
                      <a:pt x="0" y="643421"/>
                      <a:pt x="0" y="601346"/>
                    </a:cubicBezTo>
                    <a:lnTo>
                      <a:pt x="0" y="76183"/>
                    </a:lnTo>
                    <a:cubicBezTo>
                      <a:pt x="0" y="34108"/>
                      <a:pt x="34108" y="0"/>
                      <a:pt x="7618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85725"/>
                <a:ext cx="918941" cy="7632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9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6255918" y="2055869"/>
              <a:ext cx="4584125" cy="497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41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FFFF"/>
                  </a:solidFill>
                  <a:latin typeface="Kollektif Bold"/>
                  <a:ea typeface="Kollektif Bold"/>
                  <a:cs typeface="Kollektif Bold"/>
                  <a:sym typeface="Kollektif Bold"/>
                </a:rPr>
                <a:t>SQL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 Bold"/>
                <a:ea typeface="Kollektif Bold"/>
                <a:cs typeface="Kollektif Bold"/>
                <a:sym typeface="Kollektif Bold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255918" y="2674314"/>
              <a:ext cx="4584125" cy="1828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marR="0" lvl="1" indent="-342900" algn="l" defTabSz="914400" rtl="0" eaLnBrk="1" fontAlgn="auto" latinLnBrk="0" hangingPunct="1">
                <a:lnSpc>
                  <a:spcPts val="29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100" dirty="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Gained experience using SQL with real data.</a:t>
              </a:r>
            </a:p>
            <a:p>
              <a:pPr marL="342900" marR="0" lvl="1" indent="-342900" algn="l" defTabSz="914400" rtl="0" eaLnBrk="1" fontAlgn="auto" latinLnBrk="0" hangingPunct="1">
                <a:lnSpc>
                  <a:spcPts val="29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100" dirty="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Wrote queries for dynamic data visualization elements in dashboards.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315AE98-C809-C3D8-AF77-17423A56EBD1}"/>
              </a:ext>
            </a:extLst>
          </p:cNvPr>
          <p:cNvGrpSpPr/>
          <p:nvPr/>
        </p:nvGrpSpPr>
        <p:grpSpPr>
          <a:xfrm>
            <a:off x="6019800" y="326452"/>
            <a:ext cx="5105400" cy="3826448"/>
            <a:chOff x="5956605" y="1285038"/>
            <a:chExt cx="5182751" cy="3821209"/>
          </a:xfrm>
        </p:grpSpPr>
        <p:grpSp>
          <p:nvGrpSpPr>
            <p:cNvPr id="24" name="Group 15">
              <a:extLst>
                <a:ext uri="{FF2B5EF4-FFF2-40B4-BE49-F238E27FC236}">
                  <a16:creationId xmlns:a16="http://schemas.microsoft.com/office/drawing/2014/main" id="{4430378B-A230-6467-F617-B7AB940D0034}"/>
                </a:ext>
              </a:extLst>
            </p:cNvPr>
            <p:cNvGrpSpPr/>
            <p:nvPr/>
          </p:nvGrpSpPr>
          <p:grpSpPr>
            <a:xfrm>
              <a:off x="5956605" y="1285038"/>
              <a:ext cx="5182751" cy="3821209"/>
              <a:chOff x="0" y="0"/>
              <a:chExt cx="918941" cy="677529"/>
            </a:xfrm>
          </p:grpSpPr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id="{C8EF39D1-5762-B8D0-6471-6DA3E8B84623}"/>
                  </a:ext>
                </a:extLst>
              </p:cNvPr>
              <p:cNvSpPr/>
              <p:nvPr/>
            </p:nvSpPr>
            <p:spPr>
              <a:xfrm>
                <a:off x="0" y="0"/>
                <a:ext cx="918941" cy="677529"/>
              </a:xfrm>
              <a:custGeom>
                <a:avLst/>
                <a:gdLst/>
                <a:ahLst/>
                <a:cxnLst/>
                <a:rect l="l" t="t" r="r" b="b"/>
                <a:pathLst>
                  <a:path w="918941" h="677529">
                    <a:moveTo>
                      <a:pt x="76183" y="0"/>
                    </a:moveTo>
                    <a:lnTo>
                      <a:pt x="842758" y="0"/>
                    </a:lnTo>
                    <a:cubicBezTo>
                      <a:pt x="884833" y="0"/>
                      <a:pt x="918941" y="34108"/>
                      <a:pt x="918941" y="76183"/>
                    </a:cubicBezTo>
                    <a:lnTo>
                      <a:pt x="918941" y="601346"/>
                    </a:lnTo>
                    <a:cubicBezTo>
                      <a:pt x="918941" y="643421"/>
                      <a:pt x="884833" y="677529"/>
                      <a:pt x="842758" y="677529"/>
                    </a:cubicBezTo>
                    <a:lnTo>
                      <a:pt x="76183" y="677529"/>
                    </a:lnTo>
                    <a:cubicBezTo>
                      <a:pt x="34108" y="677529"/>
                      <a:pt x="0" y="643421"/>
                      <a:pt x="0" y="601346"/>
                    </a:cubicBezTo>
                    <a:lnTo>
                      <a:pt x="0" y="76183"/>
                    </a:lnTo>
                    <a:cubicBezTo>
                      <a:pt x="0" y="34108"/>
                      <a:pt x="34108" y="0"/>
                      <a:pt x="7618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TextBox 17">
                <a:extLst>
                  <a:ext uri="{FF2B5EF4-FFF2-40B4-BE49-F238E27FC236}">
                    <a16:creationId xmlns:a16="http://schemas.microsoft.com/office/drawing/2014/main" id="{D2D3C5EA-DBC7-F404-7DDD-517887D90E7B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918941" cy="7632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9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86BED800-A9CF-9E78-A86F-B93CA2B918EE}"/>
                </a:ext>
              </a:extLst>
            </p:cNvPr>
            <p:cNvSpPr txBox="1"/>
            <p:nvPr/>
          </p:nvSpPr>
          <p:spPr>
            <a:xfrm>
              <a:off x="6255918" y="2055869"/>
              <a:ext cx="4584125" cy="497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41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FFFF"/>
                  </a:solidFill>
                  <a:latin typeface="Kollektif Bold"/>
                  <a:ea typeface="Kollektif Bold"/>
                  <a:cs typeface="Kollektif Bold"/>
                  <a:sym typeface="Kollektif Bold"/>
                </a:rPr>
                <a:t>Data Visualization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 Bold"/>
                <a:ea typeface="Kollektif Bold"/>
                <a:cs typeface="Kollektif Bold"/>
                <a:sym typeface="Kollektif Bold"/>
              </a:endParaRPr>
            </a:p>
          </p:txBody>
        </p: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2D5F0BC4-BA58-69F0-1E24-C653D2D75AFA}"/>
                </a:ext>
              </a:extLst>
            </p:cNvPr>
            <p:cNvSpPr txBox="1"/>
            <p:nvPr/>
          </p:nvSpPr>
          <p:spPr>
            <a:xfrm>
              <a:off x="6255918" y="2674314"/>
              <a:ext cx="4584125" cy="1082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marR="0" lvl="1" indent="-342900" algn="l" defTabSz="914400" rtl="0" eaLnBrk="1" fontAlgn="auto" latinLnBrk="0" hangingPunct="1">
                <a:lnSpc>
                  <a:spcPts val="29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100" dirty="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Worked to conveniently display relevant information from large datasets.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167BCF0-53A4-92F0-2B7A-1F86C0790A4E}"/>
              </a:ext>
            </a:extLst>
          </p:cNvPr>
          <p:cNvGrpSpPr/>
          <p:nvPr/>
        </p:nvGrpSpPr>
        <p:grpSpPr>
          <a:xfrm>
            <a:off x="11734799" y="284249"/>
            <a:ext cx="5105400" cy="3826448"/>
            <a:chOff x="5956605" y="1285038"/>
            <a:chExt cx="5182751" cy="3821209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3B6DB50A-895D-D245-BA32-AFE910D38431}"/>
                </a:ext>
              </a:extLst>
            </p:cNvPr>
            <p:cNvGrpSpPr/>
            <p:nvPr/>
          </p:nvGrpSpPr>
          <p:grpSpPr>
            <a:xfrm>
              <a:off x="5956605" y="1285038"/>
              <a:ext cx="5182751" cy="3821209"/>
              <a:chOff x="0" y="0"/>
              <a:chExt cx="918941" cy="677529"/>
            </a:xfrm>
          </p:grpSpPr>
          <p:sp>
            <p:nvSpPr>
              <p:cNvPr id="33" name="Freeform 16">
                <a:extLst>
                  <a:ext uri="{FF2B5EF4-FFF2-40B4-BE49-F238E27FC236}">
                    <a16:creationId xmlns:a16="http://schemas.microsoft.com/office/drawing/2014/main" id="{F0DD1EE1-11A4-0528-D713-C2EABC240ABB}"/>
                  </a:ext>
                </a:extLst>
              </p:cNvPr>
              <p:cNvSpPr/>
              <p:nvPr/>
            </p:nvSpPr>
            <p:spPr>
              <a:xfrm>
                <a:off x="0" y="0"/>
                <a:ext cx="918941" cy="677529"/>
              </a:xfrm>
              <a:custGeom>
                <a:avLst/>
                <a:gdLst/>
                <a:ahLst/>
                <a:cxnLst/>
                <a:rect l="l" t="t" r="r" b="b"/>
                <a:pathLst>
                  <a:path w="918941" h="677529">
                    <a:moveTo>
                      <a:pt x="76183" y="0"/>
                    </a:moveTo>
                    <a:lnTo>
                      <a:pt x="842758" y="0"/>
                    </a:lnTo>
                    <a:cubicBezTo>
                      <a:pt x="884833" y="0"/>
                      <a:pt x="918941" y="34108"/>
                      <a:pt x="918941" y="76183"/>
                    </a:cubicBezTo>
                    <a:lnTo>
                      <a:pt x="918941" y="601346"/>
                    </a:lnTo>
                    <a:cubicBezTo>
                      <a:pt x="918941" y="643421"/>
                      <a:pt x="884833" y="677529"/>
                      <a:pt x="842758" y="677529"/>
                    </a:cubicBezTo>
                    <a:lnTo>
                      <a:pt x="76183" y="677529"/>
                    </a:lnTo>
                    <a:cubicBezTo>
                      <a:pt x="34108" y="677529"/>
                      <a:pt x="0" y="643421"/>
                      <a:pt x="0" y="601346"/>
                    </a:cubicBezTo>
                    <a:lnTo>
                      <a:pt x="0" y="76183"/>
                    </a:lnTo>
                    <a:cubicBezTo>
                      <a:pt x="0" y="34108"/>
                      <a:pt x="34108" y="0"/>
                      <a:pt x="7618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TextBox 17">
                <a:extLst>
                  <a:ext uri="{FF2B5EF4-FFF2-40B4-BE49-F238E27FC236}">
                    <a16:creationId xmlns:a16="http://schemas.microsoft.com/office/drawing/2014/main" id="{BB09990A-AC6A-E960-2239-AEA0B7BEA18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918941" cy="7632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9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18">
              <a:extLst>
                <a:ext uri="{FF2B5EF4-FFF2-40B4-BE49-F238E27FC236}">
                  <a16:creationId xmlns:a16="http://schemas.microsoft.com/office/drawing/2014/main" id="{36BCC5AF-DDFE-862E-B3AA-69B71556B4A8}"/>
                </a:ext>
              </a:extLst>
            </p:cNvPr>
            <p:cNvSpPr txBox="1"/>
            <p:nvPr/>
          </p:nvSpPr>
          <p:spPr>
            <a:xfrm>
              <a:off x="6255918" y="2055869"/>
              <a:ext cx="4584125" cy="497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41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FFFF"/>
                  </a:solidFill>
                  <a:latin typeface="Kollektif Bold"/>
                  <a:ea typeface="Kollektif Bold"/>
                  <a:cs typeface="Kollektif Bold"/>
                  <a:sym typeface="Kollektif Bold"/>
                </a:rPr>
                <a:t>Microsoft Azure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 Bold"/>
                <a:ea typeface="Kollektif Bold"/>
                <a:cs typeface="Kollektif Bold"/>
                <a:sym typeface="Kollektif Bold"/>
              </a:endParaRPr>
            </a:p>
          </p:txBody>
        </p:sp>
        <p:sp>
          <p:nvSpPr>
            <p:cNvPr id="32" name="TextBox 19">
              <a:extLst>
                <a:ext uri="{FF2B5EF4-FFF2-40B4-BE49-F238E27FC236}">
                  <a16:creationId xmlns:a16="http://schemas.microsoft.com/office/drawing/2014/main" id="{E31A4451-8367-26C6-BEF0-E36FE9EAECC4}"/>
                </a:ext>
              </a:extLst>
            </p:cNvPr>
            <p:cNvSpPr txBox="1"/>
            <p:nvPr/>
          </p:nvSpPr>
          <p:spPr>
            <a:xfrm>
              <a:off x="6255918" y="2674314"/>
              <a:ext cx="4584125" cy="1825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marR="0" lvl="1" indent="-342900" algn="l" defTabSz="914400" rtl="0" eaLnBrk="1" fontAlgn="auto" latinLnBrk="0" hangingPunct="1">
                <a:lnSpc>
                  <a:spcPts val="29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100" dirty="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Passed the AZ-900 Certification Exam.</a:t>
              </a:r>
            </a:p>
            <a:p>
              <a:pPr marL="342900" marR="0" lvl="1" indent="-342900" algn="l" defTabSz="914400" rtl="0" eaLnBrk="1" fontAlgn="auto" latinLnBrk="0" hangingPunct="1">
                <a:lnSpc>
                  <a:spcPts val="29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100" dirty="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Gained experience working with Azure to build dashboards and manage enterprise databases.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4E7550C-C593-C956-22C8-F8AF5470ED6F}"/>
              </a:ext>
            </a:extLst>
          </p:cNvPr>
          <p:cNvGrpSpPr/>
          <p:nvPr/>
        </p:nvGrpSpPr>
        <p:grpSpPr>
          <a:xfrm>
            <a:off x="11734799" y="4485961"/>
            <a:ext cx="5105400" cy="3826448"/>
            <a:chOff x="5956605" y="1285038"/>
            <a:chExt cx="5182751" cy="3821209"/>
          </a:xfrm>
        </p:grpSpPr>
        <p:grpSp>
          <p:nvGrpSpPr>
            <p:cNvPr id="36" name="Group 15">
              <a:extLst>
                <a:ext uri="{FF2B5EF4-FFF2-40B4-BE49-F238E27FC236}">
                  <a16:creationId xmlns:a16="http://schemas.microsoft.com/office/drawing/2014/main" id="{2D0A918B-6A95-6C01-4E56-460E41D5B51C}"/>
                </a:ext>
              </a:extLst>
            </p:cNvPr>
            <p:cNvGrpSpPr/>
            <p:nvPr/>
          </p:nvGrpSpPr>
          <p:grpSpPr>
            <a:xfrm>
              <a:off x="5956605" y="1285038"/>
              <a:ext cx="5182751" cy="3821209"/>
              <a:chOff x="0" y="0"/>
              <a:chExt cx="918941" cy="677529"/>
            </a:xfrm>
          </p:grpSpPr>
          <p:sp>
            <p:nvSpPr>
              <p:cNvPr id="39" name="Freeform 16">
                <a:extLst>
                  <a:ext uri="{FF2B5EF4-FFF2-40B4-BE49-F238E27FC236}">
                    <a16:creationId xmlns:a16="http://schemas.microsoft.com/office/drawing/2014/main" id="{E8C9419E-F418-0A6B-9304-10DAB1DB5230}"/>
                  </a:ext>
                </a:extLst>
              </p:cNvPr>
              <p:cNvSpPr/>
              <p:nvPr/>
            </p:nvSpPr>
            <p:spPr>
              <a:xfrm>
                <a:off x="0" y="0"/>
                <a:ext cx="918941" cy="677529"/>
              </a:xfrm>
              <a:custGeom>
                <a:avLst/>
                <a:gdLst/>
                <a:ahLst/>
                <a:cxnLst/>
                <a:rect l="l" t="t" r="r" b="b"/>
                <a:pathLst>
                  <a:path w="918941" h="677529">
                    <a:moveTo>
                      <a:pt x="76183" y="0"/>
                    </a:moveTo>
                    <a:lnTo>
                      <a:pt x="842758" y="0"/>
                    </a:lnTo>
                    <a:cubicBezTo>
                      <a:pt x="884833" y="0"/>
                      <a:pt x="918941" y="34108"/>
                      <a:pt x="918941" y="76183"/>
                    </a:cubicBezTo>
                    <a:lnTo>
                      <a:pt x="918941" y="601346"/>
                    </a:lnTo>
                    <a:cubicBezTo>
                      <a:pt x="918941" y="643421"/>
                      <a:pt x="884833" y="677529"/>
                      <a:pt x="842758" y="677529"/>
                    </a:cubicBezTo>
                    <a:lnTo>
                      <a:pt x="76183" y="677529"/>
                    </a:lnTo>
                    <a:cubicBezTo>
                      <a:pt x="34108" y="677529"/>
                      <a:pt x="0" y="643421"/>
                      <a:pt x="0" y="601346"/>
                    </a:cubicBezTo>
                    <a:lnTo>
                      <a:pt x="0" y="76183"/>
                    </a:lnTo>
                    <a:cubicBezTo>
                      <a:pt x="0" y="34108"/>
                      <a:pt x="34108" y="0"/>
                      <a:pt x="7618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TextBox 17">
                <a:extLst>
                  <a:ext uri="{FF2B5EF4-FFF2-40B4-BE49-F238E27FC236}">
                    <a16:creationId xmlns:a16="http://schemas.microsoft.com/office/drawing/2014/main" id="{A8521DFF-BE13-210E-CFE9-5B59DF82CC0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918941" cy="7632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9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18">
              <a:extLst>
                <a:ext uri="{FF2B5EF4-FFF2-40B4-BE49-F238E27FC236}">
                  <a16:creationId xmlns:a16="http://schemas.microsoft.com/office/drawing/2014/main" id="{F0A0AFB0-A839-7C7C-4E6E-CA8481EAA8FE}"/>
                </a:ext>
              </a:extLst>
            </p:cNvPr>
            <p:cNvSpPr txBox="1"/>
            <p:nvPr/>
          </p:nvSpPr>
          <p:spPr>
            <a:xfrm>
              <a:off x="6255918" y="2055869"/>
              <a:ext cx="4584125" cy="497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41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FFFF"/>
                  </a:solidFill>
                  <a:latin typeface="Kollektif Bold"/>
                  <a:ea typeface="Kollektif Bold"/>
                  <a:cs typeface="Kollektif Bold"/>
                  <a:sym typeface="Kollektif Bold"/>
                </a:rPr>
                <a:t>Databricks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 Bold"/>
                <a:ea typeface="Kollektif Bold"/>
                <a:cs typeface="Kollektif Bold"/>
                <a:sym typeface="Kollektif Bold"/>
              </a:endParaRPr>
            </a:p>
          </p:txBody>
        </p:sp>
        <p:sp>
          <p:nvSpPr>
            <p:cNvPr id="38" name="TextBox 19">
              <a:extLst>
                <a:ext uri="{FF2B5EF4-FFF2-40B4-BE49-F238E27FC236}">
                  <a16:creationId xmlns:a16="http://schemas.microsoft.com/office/drawing/2014/main" id="{77517929-3576-7066-4BBE-36EF5F4A996C}"/>
                </a:ext>
              </a:extLst>
            </p:cNvPr>
            <p:cNvSpPr txBox="1"/>
            <p:nvPr/>
          </p:nvSpPr>
          <p:spPr>
            <a:xfrm>
              <a:off x="6255918" y="2674314"/>
              <a:ext cx="4584125" cy="711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marR="0" lvl="1" indent="-342900" algn="l" defTabSz="914400" rtl="0" eaLnBrk="1" fontAlgn="auto" latinLnBrk="0" hangingPunct="1">
                <a:lnSpc>
                  <a:spcPts val="29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100" dirty="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Gained experience working with Databricks to build dashboards.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842A2AE-A424-E5B9-C8F1-D6A2330236BD}"/>
              </a:ext>
            </a:extLst>
          </p:cNvPr>
          <p:cNvGrpSpPr/>
          <p:nvPr/>
        </p:nvGrpSpPr>
        <p:grpSpPr>
          <a:xfrm>
            <a:off x="6019800" y="4485961"/>
            <a:ext cx="5105400" cy="3826448"/>
            <a:chOff x="5956605" y="1285038"/>
            <a:chExt cx="5182751" cy="3821209"/>
          </a:xfrm>
        </p:grpSpPr>
        <p:grpSp>
          <p:nvGrpSpPr>
            <p:cNvPr id="42" name="Group 15">
              <a:extLst>
                <a:ext uri="{FF2B5EF4-FFF2-40B4-BE49-F238E27FC236}">
                  <a16:creationId xmlns:a16="http://schemas.microsoft.com/office/drawing/2014/main" id="{503C0F5D-9359-5096-3A15-7FDAFA3EBC84}"/>
                </a:ext>
              </a:extLst>
            </p:cNvPr>
            <p:cNvGrpSpPr/>
            <p:nvPr/>
          </p:nvGrpSpPr>
          <p:grpSpPr>
            <a:xfrm>
              <a:off x="5956605" y="1285038"/>
              <a:ext cx="5182751" cy="3821209"/>
              <a:chOff x="0" y="0"/>
              <a:chExt cx="918941" cy="677529"/>
            </a:xfrm>
          </p:grpSpPr>
          <p:sp>
            <p:nvSpPr>
              <p:cNvPr id="45" name="Freeform 16">
                <a:extLst>
                  <a:ext uri="{FF2B5EF4-FFF2-40B4-BE49-F238E27FC236}">
                    <a16:creationId xmlns:a16="http://schemas.microsoft.com/office/drawing/2014/main" id="{9D84DB6D-267A-18B5-F584-0E91C1C610C5}"/>
                  </a:ext>
                </a:extLst>
              </p:cNvPr>
              <p:cNvSpPr/>
              <p:nvPr/>
            </p:nvSpPr>
            <p:spPr>
              <a:xfrm>
                <a:off x="0" y="0"/>
                <a:ext cx="918941" cy="677529"/>
              </a:xfrm>
              <a:custGeom>
                <a:avLst/>
                <a:gdLst/>
                <a:ahLst/>
                <a:cxnLst/>
                <a:rect l="l" t="t" r="r" b="b"/>
                <a:pathLst>
                  <a:path w="918941" h="677529">
                    <a:moveTo>
                      <a:pt x="76183" y="0"/>
                    </a:moveTo>
                    <a:lnTo>
                      <a:pt x="842758" y="0"/>
                    </a:lnTo>
                    <a:cubicBezTo>
                      <a:pt x="884833" y="0"/>
                      <a:pt x="918941" y="34108"/>
                      <a:pt x="918941" y="76183"/>
                    </a:cubicBezTo>
                    <a:lnTo>
                      <a:pt x="918941" y="601346"/>
                    </a:lnTo>
                    <a:cubicBezTo>
                      <a:pt x="918941" y="643421"/>
                      <a:pt x="884833" y="677529"/>
                      <a:pt x="842758" y="677529"/>
                    </a:cubicBezTo>
                    <a:lnTo>
                      <a:pt x="76183" y="677529"/>
                    </a:lnTo>
                    <a:cubicBezTo>
                      <a:pt x="34108" y="677529"/>
                      <a:pt x="0" y="643421"/>
                      <a:pt x="0" y="601346"/>
                    </a:cubicBezTo>
                    <a:lnTo>
                      <a:pt x="0" y="76183"/>
                    </a:lnTo>
                    <a:cubicBezTo>
                      <a:pt x="0" y="34108"/>
                      <a:pt x="34108" y="0"/>
                      <a:pt x="7618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17">
                <a:extLst>
                  <a:ext uri="{FF2B5EF4-FFF2-40B4-BE49-F238E27FC236}">
                    <a16:creationId xmlns:a16="http://schemas.microsoft.com/office/drawing/2014/main" id="{2D09F5DD-CEC4-C299-241D-38198755F611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918941" cy="7632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9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3" name="TextBox 18">
              <a:extLst>
                <a:ext uri="{FF2B5EF4-FFF2-40B4-BE49-F238E27FC236}">
                  <a16:creationId xmlns:a16="http://schemas.microsoft.com/office/drawing/2014/main" id="{5AC5DE00-E4D9-5EF2-3582-500A9E0EFDF4}"/>
                </a:ext>
              </a:extLst>
            </p:cNvPr>
            <p:cNvSpPr txBox="1"/>
            <p:nvPr/>
          </p:nvSpPr>
          <p:spPr>
            <a:xfrm>
              <a:off x="6255918" y="2055869"/>
              <a:ext cx="4584125" cy="497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41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FFFF"/>
                  </a:solidFill>
                  <a:latin typeface="Kollektif Bold"/>
                  <a:ea typeface="Kollektif Bold"/>
                  <a:cs typeface="Kollektif Bold"/>
                  <a:sym typeface="Kollektif Bold"/>
                </a:rPr>
                <a:t>API Management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 Bold"/>
                <a:ea typeface="Kollektif Bold"/>
                <a:cs typeface="Kollektif Bold"/>
                <a:sym typeface="Kollektif Bold"/>
              </a:endParaRPr>
            </a:p>
          </p:txBody>
        </p:sp>
        <p:sp>
          <p:nvSpPr>
            <p:cNvPr id="44" name="TextBox 19">
              <a:extLst>
                <a:ext uri="{FF2B5EF4-FFF2-40B4-BE49-F238E27FC236}">
                  <a16:creationId xmlns:a16="http://schemas.microsoft.com/office/drawing/2014/main" id="{522FC6FB-CFC8-1D31-DF4F-DEC2329A88D1}"/>
                </a:ext>
              </a:extLst>
            </p:cNvPr>
            <p:cNvSpPr txBox="1"/>
            <p:nvPr/>
          </p:nvSpPr>
          <p:spPr>
            <a:xfrm>
              <a:off x="6255918" y="2674314"/>
              <a:ext cx="4584125" cy="1825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marR="0" lvl="1" indent="-342900" algn="l" defTabSz="914400" rtl="0" eaLnBrk="1" fontAlgn="auto" latinLnBrk="0" hangingPunct="1">
                <a:lnSpc>
                  <a:spcPts val="29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100" dirty="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Learned conceptually about the usage of APIs.</a:t>
              </a:r>
            </a:p>
            <a:p>
              <a:pPr marL="342900" marR="0" lvl="1" indent="-342900" algn="l" defTabSz="914400" rtl="0" eaLnBrk="1" fontAlgn="auto" latinLnBrk="0" hangingPunct="1">
                <a:lnSpc>
                  <a:spcPts val="29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100" dirty="0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Gained experience working with an industry-level implementation of an API.</a:t>
              </a:r>
            </a:p>
          </p:txBody>
        </p:sp>
      </p:grpSp>
      <p:pic>
        <p:nvPicPr>
          <p:cNvPr id="59" name="!!lopp">
            <a:extLst>
              <a:ext uri="{FF2B5EF4-FFF2-40B4-BE49-F238E27FC236}">
                <a16:creationId xmlns:a16="http://schemas.microsoft.com/office/drawing/2014/main" id="{FCC7A912-FB2C-4D2F-3AB9-33A7DA643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486</Words>
  <Application>Microsoft Macintosh PowerPoint</Application>
  <PresentationFormat>Custom</PresentationFormat>
  <Paragraphs>94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Kollektif</vt:lpstr>
      <vt:lpstr>Calibri</vt:lpstr>
      <vt:lpstr>Kollektif Bold</vt:lpstr>
      <vt:lpstr>Aptos</vt:lpstr>
      <vt:lpstr>Arial</vt:lpstr>
      <vt:lpstr>Cordia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Gradient Minimalist Business Slides</dc:title>
  <cp:lastModifiedBy>Rishi Yellamraju</cp:lastModifiedBy>
  <cp:revision>2</cp:revision>
  <dcterms:created xsi:type="dcterms:W3CDTF">2006-08-16T00:00:00Z</dcterms:created>
  <dcterms:modified xsi:type="dcterms:W3CDTF">2024-07-23T07:52:27Z</dcterms:modified>
  <dc:identifier>DAGLTrdo7NM</dc:identifier>
</cp:coreProperties>
</file>